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mp4" ContentType="video/mp4"/>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entation.xml" ContentType="application/vnd.openxmlformats-officedocument.presentationml.presentation.main+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6.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4.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21"/>
  </p:notesMasterIdLst>
  <p:sldIdLst>
    <p:sldId id="270" r:id="rId2"/>
    <p:sldId id="271" r:id="rId3"/>
    <p:sldId id="284" r:id="rId4"/>
    <p:sldId id="273" r:id="rId5"/>
    <p:sldId id="274" r:id="rId6"/>
    <p:sldId id="275" r:id="rId7"/>
    <p:sldId id="281" r:id="rId8"/>
    <p:sldId id="285" r:id="rId9"/>
    <p:sldId id="286" r:id="rId10"/>
    <p:sldId id="283" r:id="rId11"/>
    <p:sldId id="282" r:id="rId12"/>
    <p:sldId id="287" r:id="rId13"/>
    <p:sldId id="290" r:id="rId14"/>
    <p:sldId id="288" r:id="rId15"/>
    <p:sldId id="291" r:id="rId16"/>
    <p:sldId id="278" r:id="rId17"/>
    <p:sldId id="289" r:id="rId18"/>
    <p:sldId id="292" r:id="rId19"/>
    <p:sldId id="279" r:id="rId20"/>
  </p:sldIdLst>
  <p:sldSz cx="12192000" cy="6858000"/>
  <p:notesSz cx="6858000" cy="9144000"/>
  <p:defaultTextStyle>
    <a:defPPr>
      <a:defRPr lang="en-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C2410"/>
    <a:srgbClr val="E5B948"/>
    <a:srgbClr val="D8B513"/>
    <a:srgbClr val="BAC3E3"/>
    <a:srgbClr val="85BA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6281"/>
  </p:normalViewPr>
  <p:slideViewPr>
    <p:cSldViewPr snapToGrid="0" snapToObjects="1">
      <p:cViewPr>
        <p:scale>
          <a:sx n="49" d="100"/>
          <a:sy n="49" d="100"/>
        </p:scale>
        <p:origin x="2880" y="16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napToObjects="1" showGuides="1">
      <p:cViewPr varScale="1">
        <p:scale>
          <a:sx n="95" d="100"/>
          <a:sy n="95" d="100"/>
        </p:scale>
        <p:origin x="3720" y="20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ustomXml" Target="../customXml/item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28" Type="http://schemas.openxmlformats.org/officeDocument/2006/relationships/customXml" Target="../customXml/item3.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openxmlformats.org/officeDocument/2006/relationships/customXml" Target="../customXml/item2.xml"/></Relationships>
</file>

<file path=ppt/media/image1.png>
</file>

<file path=ppt/media/image2.svg>
</file>

<file path=ppt/media/image3.png>
</file>

<file path=ppt/media/image4.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R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AD3477-7D41-C342-9BFA-144009CA32B4}" type="datetimeFigureOut">
              <a:rPr lang="en-RO" smtClean="0"/>
              <a:t>07.10.2021</a:t>
            </a:fld>
            <a:endParaRPr lang="en-R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R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R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R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DED96F-8CBC-874C-BE40-2AB751A25D41}" type="slidenum">
              <a:rPr lang="en-RO" smtClean="0"/>
              <a:t>‹#›</a:t>
            </a:fld>
            <a:endParaRPr lang="en-RO"/>
          </a:p>
        </p:txBody>
      </p:sp>
    </p:spTree>
    <p:extLst>
      <p:ext uri="{BB962C8B-B14F-4D97-AF65-F5344CB8AC3E}">
        <p14:creationId xmlns:p14="http://schemas.microsoft.com/office/powerpoint/2010/main" val="824215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1</a:t>
            </a:fld>
            <a:endParaRPr lang="en-RO"/>
          </a:p>
        </p:txBody>
      </p:sp>
    </p:spTree>
    <p:extLst>
      <p:ext uri="{BB962C8B-B14F-4D97-AF65-F5344CB8AC3E}">
        <p14:creationId xmlns:p14="http://schemas.microsoft.com/office/powerpoint/2010/main" val="31703555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10</a:t>
            </a:fld>
            <a:endParaRPr lang="en-RO"/>
          </a:p>
        </p:txBody>
      </p:sp>
    </p:spTree>
    <p:extLst>
      <p:ext uri="{BB962C8B-B14F-4D97-AF65-F5344CB8AC3E}">
        <p14:creationId xmlns:p14="http://schemas.microsoft.com/office/powerpoint/2010/main" val="3687888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11</a:t>
            </a:fld>
            <a:endParaRPr lang="en-RO"/>
          </a:p>
        </p:txBody>
      </p:sp>
    </p:spTree>
    <p:extLst>
      <p:ext uri="{BB962C8B-B14F-4D97-AF65-F5344CB8AC3E}">
        <p14:creationId xmlns:p14="http://schemas.microsoft.com/office/powerpoint/2010/main" val="37058464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12</a:t>
            </a:fld>
            <a:endParaRPr lang="en-RO"/>
          </a:p>
        </p:txBody>
      </p:sp>
    </p:spTree>
    <p:extLst>
      <p:ext uri="{BB962C8B-B14F-4D97-AF65-F5344CB8AC3E}">
        <p14:creationId xmlns:p14="http://schemas.microsoft.com/office/powerpoint/2010/main" val="12781233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13</a:t>
            </a:fld>
            <a:endParaRPr lang="en-RO"/>
          </a:p>
        </p:txBody>
      </p:sp>
    </p:spTree>
    <p:extLst>
      <p:ext uri="{BB962C8B-B14F-4D97-AF65-F5344CB8AC3E}">
        <p14:creationId xmlns:p14="http://schemas.microsoft.com/office/powerpoint/2010/main" val="9547010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14</a:t>
            </a:fld>
            <a:endParaRPr lang="en-RO"/>
          </a:p>
        </p:txBody>
      </p:sp>
    </p:spTree>
    <p:extLst>
      <p:ext uri="{BB962C8B-B14F-4D97-AF65-F5344CB8AC3E}">
        <p14:creationId xmlns:p14="http://schemas.microsoft.com/office/powerpoint/2010/main" val="848064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dirty="0"/>
          </a:p>
        </p:txBody>
      </p:sp>
      <p:sp>
        <p:nvSpPr>
          <p:cNvPr id="4" name="Slide Number Placeholder 3"/>
          <p:cNvSpPr>
            <a:spLocks noGrp="1"/>
          </p:cNvSpPr>
          <p:nvPr>
            <p:ph type="sldNum" sz="quarter" idx="5"/>
          </p:nvPr>
        </p:nvSpPr>
        <p:spPr/>
        <p:txBody>
          <a:bodyPr/>
          <a:lstStyle/>
          <a:p>
            <a:fld id="{0FDED96F-8CBC-874C-BE40-2AB751A25D41}" type="slidenum">
              <a:rPr lang="en-RO" smtClean="0"/>
              <a:t>15</a:t>
            </a:fld>
            <a:endParaRPr lang="en-RO"/>
          </a:p>
        </p:txBody>
      </p:sp>
    </p:spTree>
    <p:extLst>
      <p:ext uri="{BB962C8B-B14F-4D97-AF65-F5344CB8AC3E}">
        <p14:creationId xmlns:p14="http://schemas.microsoft.com/office/powerpoint/2010/main" val="14966822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dirty="0"/>
          </a:p>
        </p:txBody>
      </p:sp>
      <p:sp>
        <p:nvSpPr>
          <p:cNvPr id="4" name="Slide Number Placeholder 3"/>
          <p:cNvSpPr>
            <a:spLocks noGrp="1"/>
          </p:cNvSpPr>
          <p:nvPr>
            <p:ph type="sldNum" sz="quarter" idx="5"/>
          </p:nvPr>
        </p:nvSpPr>
        <p:spPr/>
        <p:txBody>
          <a:bodyPr/>
          <a:lstStyle/>
          <a:p>
            <a:fld id="{0FDED96F-8CBC-874C-BE40-2AB751A25D41}" type="slidenum">
              <a:rPr lang="en-RO" smtClean="0"/>
              <a:t>16</a:t>
            </a:fld>
            <a:endParaRPr lang="en-RO"/>
          </a:p>
        </p:txBody>
      </p:sp>
    </p:spTree>
    <p:extLst>
      <p:ext uri="{BB962C8B-B14F-4D97-AF65-F5344CB8AC3E}">
        <p14:creationId xmlns:p14="http://schemas.microsoft.com/office/powerpoint/2010/main" val="41364087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17</a:t>
            </a:fld>
            <a:endParaRPr lang="en-RO"/>
          </a:p>
        </p:txBody>
      </p:sp>
    </p:spTree>
    <p:extLst>
      <p:ext uri="{BB962C8B-B14F-4D97-AF65-F5344CB8AC3E}">
        <p14:creationId xmlns:p14="http://schemas.microsoft.com/office/powerpoint/2010/main" val="40341945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18</a:t>
            </a:fld>
            <a:endParaRPr lang="en-RO"/>
          </a:p>
        </p:txBody>
      </p:sp>
    </p:spTree>
    <p:extLst>
      <p:ext uri="{BB962C8B-B14F-4D97-AF65-F5344CB8AC3E}">
        <p14:creationId xmlns:p14="http://schemas.microsoft.com/office/powerpoint/2010/main" val="34220899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19</a:t>
            </a:fld>
            <a:endParaRPr lang="en-RO"/>
          </a:p>
        </p:txBody>
      </p:sp>
    </p:spTree>
    <p:extLst>
      <p:ext uri="{BB962C8B-B14F-4D97-AF65-F5344CB8AC3E}">
        <p14:creationId xmlns:p14="http://schemas.microsoft.com/office/powerpoint/2010/main" val="1969701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2</a:t>
            </a:fld>
            <a:endParaRPr lang="en-RO"/>
          </a:p>
        </p:txBody>
      </p:sp>
    </p:spTree>
    <p:extLst>
      <p:ext uri="{BB962C8B-B14F-4D97-AF65-F5344CB8AC3E}">
        <p14:creationId xmlns:p14="http://schemas.microsoft.com/office/powerpoint/2010/main" val="13815803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3</a:t>
            </a:fld>
            <a:endParaRPr lang="en-RO"/>
          </a:p>
        </p:txBody>
      </p:sp>
    </p:spTree>
    <p:extLst>
      <p:ext uri="{BB962C8B-B14F-4D97-AF65-F5344CB8AC3E}">
        <p14:creationId xmlns:p14="http://schemas.microsoft.com/office/powerpoint/2010/main" val="34411134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4</a:t>
            </a:fld>
            <a:endParaRPr lang="en-RO"/>
          </a:p>
        </p:txBody>
      </p:sp>
    </p:spTree>
    <p:extLst>
      <p:ext uri="{BB962C8B-B14F-4D97-AF65-F5344CB8AC3E}">
        <p14:creationId xmlns:p14="http://schemas.microsoft.com/office/powerpoint/2010/main" val="3592960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5</a:t>
            </a:fld>
            <a:endParaRPr lang="en-RO"/>
          </a:p>
        </p:txBody>
      </p:sp>
    </p:spTree>
    <p:extLst>
      <p:ext uri="{BB962C8B-B14F-4D97-AF65-F5344CB8AC3E}">
        <p14:creationId xmlns:p14="http://schemas.microsoft.com/office/powerpoint/2010/main" val="1320409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6</a:t>
            </a:fld>
            <a:endParaRPr lang="en-RO"/>
          </a:p>
        </p:txBody>
      </p:sp>
    </p:spTree>
    <p:extLst>
      <p:ext uri="{BB962C8B-B14F-4D97-AF65-F5344CB8AC3E}">
        <p14:creationId xmlns:p14="http://schemas.microsoft.com/office/powerpoint/2010/main" val="3604277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7</a:t>
            </a:fld>
            <a:endParaRPr lang="en-RO"/>
          </a:p>
        </p:txBody>
      </p:sp>
    </p:spTree>
    <p:extLst>
      <p:ext uri="{BB962C8B-B14F-4D97-AF65-F5344CB8AC3E}">
        <p14:creationId xmlns:p14="http://schemas.microsoft.com/office/powerpoint/2010/main" val="42817736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8</a:t>
            </a:fld>
            <a:endParaRPr lang="en-RO"/>
          </a:p>
        </p:txBody>
      </p:sp>
    </p:spTree>
    <p:extLst>
      <p:ext uri="{BB962C8B-B14F-4D97-AF65-F5344CB8AC3E}">
        <p14:creationId xmlns:p14="http://schemas.microsoft.com/office/powerpoint/2010/main" val="1725567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RO"/>
          </a:p>
        </p:txBody>
      </p:sp>
      <p:sp>
        <p:nvSpPr>
          <p:cNvPr id="4" name="Slide Number Placeholder 3"/>
          <p:cNvSpPr>
            <a:spLocks noGrp="1"/>
          </p:cNvSpPr>
          <p:nvPr>
            <p:ph type="sldNum" sz="quarter" idx="5"/>
          </p:nvPr>
        </p:nvSpPr>
        <p:spPr/>
        <p:txBody>
          <a:bodyPr/>
          <a:lstStyle/>
          <a:p>
            <a:fld id="{0FDED96F-8CBC-874C-BE40-2AB751A25D41}" type="slidenum">
              <a:rPr lang="en-RO" smtClean="0"/>
              <a:t>9</a:t>
            </a:fld>
            <a:endParaRPr lang="en-RO"/>
          </a:p>
        </p:txBody>
      </p:sp>
    </p:spTree>
    <p:extLst>
      <p:ext uri="{BB962C8B-B14F-4D97-AF65-F5344CB8AC3E}">
        <p14:creationId xmlns:p14="http://schemas.microsoft.com/office/powerpoint/2010/main" val="7820267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2E0F2-9AEE-D84B-BBB3-1F0EF47479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RO"/>
          </a:p>
        </p:txBody>
      </p:sp>
      <p:sp>
        <p:nvSpPr>
          <p:cNvPr id="3" name="Subtitle 2">
            <a:extLst>
              <a:ext uri="{FF2B5EF4-FFF2-40B4-BE49-F238E27FC236}">
                <a16:creationId xmlns:a16="http://schemas.microsoft.com/office/drawing/2014/main" id="{A653EE18-6030-8A46-B5D8-7895464135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RO"/>
          </a:p>
        </p:txBody>
      </p:sp>
      <p:sp>
        <p:nvSpPr>
          <p:cNvPr id="4" name="Date Placeholder 3">
            <a:extLst>
              <a:ext uri="{FF2B5EF4-FFF2-40B4-BE49-F238E27FC236}">
                <a16:creationId xmlns:a16="http://schemas.microsoft.com/office/drawing/2014/main" id="{2E3C9098-0BEC-A446-B044-17CE5ED58A95}"/>
              </a:ext>
            </a:extLst>
          </p:cNvPr>
          <p:cNvSpPr>
            <a:spLocks noGrp="1"/>
          </p:cNvSpPr>
          <p:nvPr>
            <p:ph type="dt" sz="half" idx="10"/>
          </p:nvPr>
        </p:nvSpPr>
        <p:spPr/>
        <p:txBody>
          <a:bodyPr/>
          <a:lstStyle/>
          <a:p>
            <a:fld id="{1D9DE84E-4DF6-7049-98C1-FC79899A8699}" type="datetimeFigureOut">
              <a:rPr lang="en-RO" smtClean="0"/>
              <a:t>07.10.2021</a:t>
            </a:fld>
            <a:endParaRPr lang="en-RO"/>
          </a:p>
        </p:txBody>
      </p:sp>
      <p:sp>
        <p:nvSpPr>
          <p:cNvPr id="5" name="Footer Placeholder 4">
            <a:extLst>
              <a:ext uri="{FF2B5EF4-FFF2-40B4-BE49-F238E27FC236}">
                <a16:creationId xmlns:a16="http://schemas.microsoft.com/office/drawing/2014/main" id="{1B0763C7-BD1E-4343-A0B8-C79B28A60B50}"/>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08732B1D-9473-0745-8903-73C8DEAE9B76}"/>
              </a:ext>
            </a:extLst>
          </p:cNvPr>
          <p:cNvSpPr>
            <a:spLocks noGrp="1"/>
          </p:cNvSpPr>
          <p:nvPr>
            <p:ph type="sldNum" sz="quarter" idx="12"/>
          </p:nvPr>
        </p:nvSpPr>
        <p:spPr/>
        <p:txBody>
          <a:bodyPr/>
          <a:lstStyle/>
          <a:p>
            <a:fld id="{370C52A4-A589-C645-8052-ED02B9605991}" type="slidenum">
              <a:rPr lang="en-RO" smtClean="0"/>
              <a:t>‹#›</a:t>
            </a:fld>
            <a:endParaRPr lang="en-RO"/>
          </a:p>
        </p:txBody>
      </p:sp>
    </p:spTree>
    <p:extLst>
      <p:ext uri="{BB962C8B-B14F-4D97-AF65-F5344CB8AC3E}">
        <p14:creationId xmlns:p14="http://schemas.microsoft.com/office/powerpoint/2010/main" val="3555034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3CE5C-7ADB-5444-BB8B-3B3C0D0D3D77}"/>
              </a:ext>
            </a:extLst>
          </p:cNvPr>
          <p:cNvSpPr>
            <a:spLocks noGrp="1"/>
          </p:cNvSpPr>
          <p:nvPr>
            <p:ph type="title"/>
          </p:nvPr>
        </p:nvSpPr>
        <p:spPr/>
        <p:txBody>
          <a:bodyPr/>
          <a:lstStyle/>
          <a:p>
            <a:r>
              <a:rPr lang="en-US"/>
              <a:t>Click to edit Master title style</a:t>
            </a:r>
            <a:endParaRPr lang="en-RO"/>
          </a:p>
        </p:txBody>
      </p:sp>
      <p:sp>
        <p:nvSpPr>
          <p:cNvPr id="3" name="Vertical Text Placeholder 2">
            <a:extLst>
              <a:ext uri="{FF2B5EF4-FFF2-40B4-BE49-F238E27FC236}">
                <a16:creationId xmlns:a16="http://schemas.microsoft.com/office/drawing/2014/main" id="{30B8B250-F4EE-CC47-BA97-E1B1F2D1721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RO"/>
          </a:p>
        </p:txBody>
      </p:sp>
      <p:sp>
        <p:nvSpPr>
          <p:cNvPr id="4" name="Date Placeholder 3">
            <a:extLst>
              <a:ext uri="{FF2B5EF4-FFF2-40B4-BE49-F238E27FC236}">
                <a16:creationId xmlns:a16="http://schemas.microsoft.com/office/drawing/2014/main" id="{2B2DD8B6-F86D-EE4F-87B4-8D24547D83A7}"/>
              </a:ext>
            </a:extLst>
          </p:cNvPr>
          <p:cNvSpPr>
            <a:spLocks noGrp="1"/>
          </p:cNvSpPr>
          <p:nvPr>
            <p:ph type="dt" sz="half" idx="10"/>
          </p:nvPr>
        </p:nvSpPr>
        <p:spPr/>
        <p:txBody>
          <a:bodyPr/>
          <a:lstStyle/>
          <a:p>
            <a:fld id="{1D9DE84E-4DF6-7049-98C1-FC79899A8699}" type="datetimeFigureOut">
              <a:rPr lang="en-RO" smtClean="0"/>
              <a:t>07.10.2021</a:t>
            </a:fld>
            <a:endParaRPr lang="en-RO"/>
          </a:p>
        </p:txBody>
      </p:sp>
      <p:sp>
        <p:nvSpPr>
          <p:cNvPr id="5" name="Footer Placeholder 4">
            <a:extLst>
              <a:ext uri="{FF2B5EF4-FFF2-40B4-BE49-F238E27FC236}">
                <a16:creationId xmlns:a16="http://schemas.microsoft.com/office/drawing/2014/main" id="{858276A6-CD71-B14A-A5D5-89FAB7DF022A}"/>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70B819F2-C011-8F41-8210-245B1FF4C54E}"/>
              </a:ext>
            </a:extLst>
          </p:cNvPr>
          <p:cNvSpPr>
            <a:spLocks noGrp="1"/>
          </p:cNvSpPr>
          <p:nvPr>
            <p:ph type="sldNum" sz="quarter" idx="12"/>
          </p:nvPr>
        </p:nvSpPr>
        <p:spPr/>
        <p:txBody>
          <a:bodyPr/>
          <a:lstStyle/>
          <a:p>
            <a:fld id="{370C52A4-A589-C645-8052-ED02B9605991}" type="slidenum">
              <a:rPr lang="en-RO" smtClean="0"/>
              <a:t>‹#›</a:t>
            </a:fld>
            <a:endParaRPr lang="en-RO"/>
          </a:p>
        </p:txBody>
      </p:sp>
    </p:spTree>
    <p:extLst>
      <p:ext uri="{BB962C8B-B14F-4D97-AF65-F5344CB8AC3E}">
        <p14:creationId xmlns:p14="http://schemas.microsoft.com/office/powerpoint/2010/main" val="1796075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D3F9C2-1934-6C4D-8006-DA6BD9CE0FD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RO"/>
          </a:p>
        </p:txBody>
      </p:sp>
      <p:sp>
        <p:nvSpPr>
          <p:cNvPr id="3" name="Vertical Text Placeholder 2">
            <a:extLst>
              <a:ext uri="{FF2B5EF4-FFF2-40B4-BE49-F238E27FC236}">
                <a16:creationId xmlns:a16="http://schemas.microsoft.com/office/drawing/2014/main" id="{8DA9B8B5-AEBC-254D-882C-FD9141B7684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RO"/>
          </a:p>
        </p:txBody>
      </p:sp>
      <p:sp>
        <p:nvSpPr>
          <p:cNvPr id="4" name="Date Placeholder 3">
            <a:extLst>
              <a:ext uri="{FF2B5EF4-FFF2-40B4-BE49-F238E27FC236}">
                <a16:creationId xmlns:a16="http://schemas.microsoft.com/office/drawing/2014/main" id="{101D9F4D-26B7-DE4D-9016-54F8A1BDF9AD}"/>
              </a:ext>
            </a:extLst>
          </p:cNvPr>
          <p:cNvSpPr>
            <a:spLocks noGrp="1"/>
          </p:cNvSpPr>
          <p:nvPr>
            <p:ph type="dt" sz="half" idx="10"/>
          </p:nvPr>
        </p:nvSpPr>
        <p:spPr/>
        <p:txBody>
          <a:bodyPr/>
          <a:lstStyle/>
          <a:p>
            <a:fld id="{1D9DE84E-4DF6-7049-98C1-FC79899A8699}" type="datetimeFigureOut">
              <a:rPr lang="en-RO" smtClean="0"/>
              <a:t>07.10.2021</a:t>
            </a:fld>
            <a:endParaRPr lang="en-RO"/>
          </a:p>
        </p:txBody>
      </p:sp>
      <p:sp>
        <p:nvSpPr>
          <p:cNvPr id="5" name="Footer Placeholder 4">
            <a:extLst>
              <a:ext uri="{FF2B5EF4-FFF2-40B4-BE49-F238E27FC236}">
                <a16:creationId xmlns:a16="http://schemas.microsoft.com/office/drawing/2014/main" id="{7ED40DB5-D5E0-9B4D-A958-F3094467559C}"/>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00B1F774-BF6C-EE46-A3A7-89D1496964F7}"/>
              </a:ext>
            </a:extLst>
          </p:cNvPr>
          <p:cNvSpPr>
            <a:spLocks noGrp="1"/>
          </p:cNvSpPr>
          <p:nvPr>
            <p:ph type="sldNum" sz="quarter" idx="12"/>
          </p:nvPr>
        </p:nvSpPr>
        <p:spPr/>
        <p:txBody>
          <a:bodyPr/>
          <a:lstStyle/>
          <a:p>
            <a:fld id="{370C52A4-A589-C645-8052-ED02B9605991}" type="slidenum">
              <a:rPr lang="en-RO" smtClean="0"/>
              <a:t>‹#›</a:t>
            </a:fld>
            <a:endParaRPr lang="en-RO"/>
          </a:p>
        </p:txBody>
      </p:sp>
    </p:spTree>
    <p:extLst>
      <p:ext uri="{BB962C8B-B14F-4D97-AF65-F5344CB8AC3E}">
        <p14:creationId xmlns:p14="http://schemas.microsoft.com/office/powerpoint/2010/main" val="1627925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D8389-7122-5B40-94CD-B135BA556055}"/>
              </a:ext>
            </a:extLst>
          </p:cNvPr>
          <p:cNvSpPr>
            <a:spLocks noGrp="1"/>
          </p:cNvSpPr>
          <p:nvPr>
            <p:ph type="title"/>
          </p:nvPr>
        </p:nvSpPr>
        <p:spPr/>
        <p:txBody>
          <a:bodyPr/>
          <a:lstStyle/>
          <a:p>
            <a:r>
              <a:rPr lang="en-US"/>
              <a:t>Click to edit Master title style</a:t>
            </a:r>
            <a:endParaRPr lang="en-RO"/>
          </a:p>
        </p:txBody>
      </p:sp>
      <p:sp>
        <p:nvSpPr>
          <p:cNvPr id="3" name="Content Placeholder 2">
            <a:extLst>
              <a:ext uri="{FF2B5EF4-FFF2-40B4-BE49-F238E27FC236}">
                <a16:creationId xmlns:a16="http://schemas.microsoft.com/office/drawing/2014/main" id="{E9684B92-07FE-E241-BCC7-92473B54EBA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RO"/>
          </a:p>
        </p:txBody>
      </p:sp>
      <p:sp>
        <p:nvSpPr>
          <p:cNvPr id="4" name="Date Placeholder 3">
            <a:extLst>
              <a:ext uri="{FF2B5EF4-FFF2-40B4-BE49-F238E27FC236}">
                <a16:creationId xmlns:a16="http://schemas.microsoft.com/office/drawing/2014/main" id="{D16FB379-ED95-B04F-A187-16262DACB12C}"/>
              </a:ext>
            </a:extLst>
          </p:cNvPr>
          <p:cNvSpPr>
            <a:spLocks noGrp="1"/>
          </p:cNvSpPr>
          <p:nvPr>
            <p:ph type="dt" sz="half" idx="10"/>
          </p:nvPr>
        </p:nvSpPr>
        <p:spPr/>
        <p:txBody>
          <a:bodyPr/>
          <a:lstStyle/>
          <a:p>
            <a:fld id="{1D9DE84E-4DF6-7049-98C1-FC79899A8699}" type="datetimeFigureOut">
              <a:rPr lang="en-RO" smtClean="0"/>
              <a:t>07.10.2021</a:t>
            </a:fld>
            <a:endParaRPr lang="en-RO"/>
          </a:p>
        </p:txBody>
      </p:sp>
      <p:sp>
        <p:nvSpPr>
          <p:cNvPr id="5" name="Footer Placeholder 4">
            <a:extLst>
              <a:ext uri="{FF2B5EF4-FFF2-40B4-BE49-F238E27FC236}">
                <a16:creationId xmlns:a16="http://schemas.microsoft.com/office/drawing/2014/main" id="{336D7EC5-65CE-004D-9BE9-D363751DD7EA}"/>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A1704928-4E42-9440-9A43-A9D511A23F5F}"/>
              </a:ext>
            </a:extLst>
          </p:cNvPr>
          <p:cNvSpPr>
            <a:spLocks noGrp="1"/>
          </p:cNvSpPr>
          <p:nvPr>
            <p:ph type="sldNum" sz="quarter" idx="12"/>
          </p:nvPr>
        </p:nvSpPr>
        <p:spPr/>
        <p:txBody>
          <a:bodyPr/>
          <a:lstStyle/>
          <a:p>
            <a:fld id="{370C52A4-A589-C645-8052-ED02B9605991}" type="slidenum">
              <a:rPr lang="en-RO" smtClean="0"/>
              <a:t>‹#›</a:t>
            </a:fld>
            <a:endParaRPr lang="en-RO"/>
          </a:p>
        </p:txBody>
      </p:sp>
    </p:spTree>
    <p:extLst>
      <p:ext uri="{BB962C8B-B14F-4D97-AF65-F5344CB8AC3E}">
        <p14:creationId xmlns:p14="http://schemas.microsoft.com/office/powerpoint/2010/main" val="3730619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46768-C134-194A-A242-460C61ABD6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RO"/>
          </a:p>
        </p:txBody>
      </p:sp>
      <p:sp>
        <p:nvSpPr>
          <p:cNvPr id="3" name="Text Placeholder 2">
            <a:extLst>
              <a:ext uri="{FF2B5EF4-FFF2-40B4-BE49-F238E27FC236}">
                <a16:creationId xmlns:a16="http://schemas.microsoft.com/office/drawing/2014/main" id="{8F9A4862-80C7-6D41-94A5-EA618221C4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CAD689-B5A9-5E4C-9310-1A7E678B254C}"/>
              </a:ext>
            </a:extLst>
          </p:cNvPr>
          <p:cNvSpPr>
            <a:spLocks noGrp="1"/>
          </p:cNvSpPr>
          <p:nvPr>
            <p:ph type="dt" sz="half" idx="10"/>
          </p:nvPr>
        </p:nvSpPr>
        <p:spPr/>
        <p:txBody>
          <a:bodyPr/>
          <a:lstStyle/>
          <a:p>
            <a:fld id="{1D9DE84E-4DF6-7049-98C1-FC79899A8699}" type="datetimeFigureOut">
              <a:rPr lang="en-RO" smtClean="0"/>
              <a:t>07.10.2021</a:t>
            </a:fld>
            <a:endParaRPr lang="en-RO"/>
          </a:p>
        </p:txBody>
      </p:sp>
      <p:sp>
        <p:nvSpPr>
          <p:cNvPr id="5" name="Footer Placeholder 4">
            <a:extLst>
              <a:ext uri="{FF2B5EF4-FFF2-40B4-BE49-F238E27FC236}">
                <a16:creationId xmlns:a16="http://schemas.microsoft.com/office/drawing/2014/main" id="{A2A0BDBE-C7FC-AE45-B8DE-64EA28EAD8BD}"/>
              </a:ext>
            </a:extLst>
          </p:cNvPr>
          <p:cNvSpPr>
            <a:spLocks noGrp="1"/>
          </p:cNvSpPr>
          <p:nvPr>
            <p:ph type="ftr" sz="quarter" idx="11"/>
          </p:nvPr>
        </p:nvSpPr>
        <p:spPr/>
        <p:txBody>
          <a:bodyPr/>
          <a:lstStyle/>
          <a:p>
            <a:endParaRPr lang="en-RO"/>
          </a:p>
        </p:txBody>
      </p:sp>
      <p:sp>
        <p:nvSpPr>
          <p:cNvPr id="6" name="Slide Number Placeholder 5">
            <a:extLst>
              <a:ext uri="{FF2B5EF4-FFF2-40B4-BE49-F238E27FC236}">
                <a16:creationId xmlns:a16="http://schemas.microsoft.com/office/drawing/2014/main" id="{9884C74A-23C5-FB45-8012-1423DF4750AC}"/>
              </a:ext>
            </a:extLst>
          </p:cNvPr>
          <p:cNvSpPr>
            <a:spLocks noGrp="1"/>
          </p:cNvSpPr>
          <p:nvPr>
            <p:ph type="sldNum" sz="quarter" idx="12"/>
          </p:nvPr>
        </p:nvSpPr>
        <p:spPr/>
        <p:txBody>
          <a:bodyPr/>
          <a:lstStyle/>
          <a:p>
            <a:fld id="{370C52A4-A589-C645-8052-ED02B9605991}" type="slidenum">
              <a:rPr lang="en-RO" smtClean="0"/>
              <a:t>‹#›</a:t>
            </a:fld>
            <a:endParaRPr lang="en-RO"/>
          </a:p>
        </p:txBody>
      </p:sp>
    </p:spTree>
    <p:extLst>
      <p:ext uri="{BB962C8B-B14F-4D97-AF65-F5344CB8AC3E}">
        <p14:creationId xmlns:p14="http://schemas.microsoft.com/office/powerpoint/2010/main" val="2520232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3672E-941C-7E40-B850-78AFA70572EA}"/>
              </a:ext>
            </a:extLst>
          </p:cNvPr>
          <p:cNvSpPr>
            <a:spLocks noGrp="1"/>
          </p:cNvSpPr>
          <p:nvPr>
            <p:ph type="title"/>
          </p:nvPr>
        </p:nvSpPr>
        <p:spPr/>
        <p:txBody>
          <a:bodyPr/>
          <a:lstStyle/>
          <a:p>
            <a:r>
              <a:rPr lang="en-US"/>
              <a:t>Click to edit Master title style</a:t>
            </a:r>
            <a:endParaRPr lang="en-RO"/>
          </a:p>
        </p:txBody>
      </p:sp>
      <p:sp>
        <p:nvSpPr>
          <p:cNvPr id="3" name="Content Placeholder 2">
            <a:extLst>
              <a:ext uri="{FF2B5EF4-FFF2-40B4-BE49-F238E27FC236}">
                <a16:creationId xmlns:a16="http://schemas.microsoft.com/office/drawing/2014/main" id="{AFE9C987-0A63-6F4E-8E12-0EA127C002E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RO"/>
          </a:p>
        </p:txBody>
      </p:sp>
      <p:sp>
        <p:nvSpPr>
          <p:cNvPr id="4" name="Content Placeholder 3">
            <a:extLst>
              <a:ext uri="{FF2B5EF4-FFF2-40B4-BE49-F238E27FC236}">
                <a16:creationId xmlns:a16="http://schemas.microsoft.com/office/drawing/2014/main" id="{B48CECE4-9EC1-F64B-B135-297D033E05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RO"/>
          </a:p>
        </p:txBody>
      </p:sp>
      <p:sp>
        <p:nvSpPr>
          <p:cNvPr id="5" name="Date Placeholder 4">
            <a:extLst>
              <a:ext uri="{FF2B5EF4-FFF2-40B4-BE49-F238E27FC236}">
                <a16:creationId xmlns:a16="http://schemas.microsoft.com/office/drawing/2014/main" id="{02AD7D54-1C3F-8149-8819-C98F2E2E1998}"/>
              </a:ext>
            </a:extLst>
          </p:cNvPr>
          <p:cNvSpPr>
            <a:spLocks noGrp="1"/>
          </p:cNvSpPr>
          <p:nvPr>
            <p:ph type="dt" sz="half" idx="10"/>
          </p:nvPr>
        </p:nvSpPr>
        <p:spPr/>
        <p:txBody>
          <a:bodyPr/>
          <a:lstStyle/>
          <a:p>
            <a:fld id="{1D9DE84E-4DF6-7049-98C1-FC79899A8699}" type="datetimeFigureOut">
              <a:rPr lang="en-RO" smtClean="0"/>
              <a:t>07.10.2021</a:t>
            </a:fld>
            <a:endParaRPr lang="en-RO"/>
          </a:p>
        </p:txBody>
      </p:sp>
      <p:sp>
        <p:nvSpPr>
          <p:cNvPr id="6" name="Footer Placeholder 5">
            <a:extLst>
              <a:ext uri="{FF2B5EF4-FFF2-40B4-BE49-F238E27FC236}">
                <a16:creationId xmlns:a16="http://schemas.microsoft.com/office/drawing/2014/main" id="{6F9271B8-FC97-814D-8CA7-904254E7424C}"/>
              </a:ext>
            </a:extLst>
          </p:cNvPr>
          <p:cNvSpPr>
            <a:spLocks noGrp="1"/>
          </p:cNvSpPr>
          <p:nvPr>
            <p:ph type="ftr" sz="quarter" idx="11"/>
          </p:nvPr>
        </p:nvSpPr>
        <p:spPr/>
        <p:txBody>
          <a:bodyPr/>
          <a:lstStyle/>
          <a:p>
            <a:endParaRPr lang="en-RO"/>
          </a:p>
        </p:txBody>
      </p:sp>
      <p:sp>
        <p:nvSpPr>
          <p:cNvPr id="7" name="Slide Number Placeholder 6">
            <a:extLst>
              <a:ext uri="{FF2B5EF4-FFF2-40B4-BE49-F238E27FC236}">
                <a16:creationId xmlns:a16="http://schemas.microsoft.com/office/drawing/2014/main" id="{59E0EF05-AE5A-7A48-B3CF-D9FBAAC657B8}"/>
              </a:ext>
            </a:extLst>
          </p:cNvPr>
          <p:cNvSpPr>
            <a:spLocks noGrp="1"/>
          </p:cNvSpPr>
          <p:nvPr>
            <p:ph type="sldNum" sz="quarter" idx="12"/>
          </p:nvPr>
        </p:nvSpPr>
        <p:spPr/>
        <p:txBody>
          <a:bodyPr/>
          <a:lstStyle/>
          <a:p>
            <a:fld id="{370C52A4-A589-C645-8052-ED02B9605991}" type="slidenum">
              <a:rPr lang="en-RO" smtClean="0"/>
              <a:t>‹#›</a:t>
            </a:fld>
            <a:endParaRPr lang="en-RO"/>
          </a:p>
        </p:txBody>
      </p:sp>
    </p:spTree>
    <p:extLst>
      <p:ext uri="{BB962C8B-B14F-4D97-AF65-F5344CB8AC3E}">
        <p14:creationId xmlns:p14="http://schemas.microsoft.com/office/powerpoint/2010/main" val="2201472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77148-DB7A-4943-B4C1-3D274BDAD028}"/>
              </a:ext>
            </a:extLst>
          </p:cNvPr>
          <p:cNvSpPr>
            <a:spLocks noGrp="1"/>
          </p:cNvSpPr>
          <p:nvPr>
            <p:ph type="title"/>
          </p:nvPr>
        </p:nvSpPr>
        <p:spPr>
          <a:xfrm>
            <a:off x="839788" y="365125"/>
            <a:ext cx="10515600" cy="1325563"/>
          </a:xfrm>
        </p:spPr>
        <p:txBody>
          <a:bodyPr/>
          <a:lstStyle/>
          <a:p>
            <a:r>
              <a:rPr lang="en-US"/>
              <a:t>Click to edit Master title style</a:t>
            </a:r>
            <a:endParaRPr lang="en-RO"/>
          </a:p>
        </p:txBody>
      </p:sp>
      <p:sp>
        <p:nvSpPr>
          <p:cNvPr id="3" name="Text Placeholder 2">
            <a:extLst>
              <a:ext uri="{FF2B5EF4-FFF2-40B4-BE49-F238E27FC236}">
                <a16:creationId xmlns:a16="http://schemas.microsoft.com/office/drawing/2014/main" id="{B3441F1B-7DF2-3741-B3F2-2B77CEB876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8A014B-ACAA-A548-A59B-9145A735666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RO"/>
          </a:p>
        </p:txBody>
      </p:sp>
      <p:sp>
        <p:nvSpPr>
          <p:cNvPr id="5" name="Text Placeholder 4">
            <a:extLst>
              <a:ext uri="{FF2B5EF4-FFF2-40B4-BE49-F238E27FC236}">
                <a16:creationId xmlns:a16="http://schemas.microsoft.com/office/drawing/2014/main" id="{4A107833-FC07-DB4C-8C43-4B66BFBCA4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7C0712-092E-B944-B949-502EA26875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RO"/>
          </a:p>
        </p:txBody>
      </p:sp>
      <p:sp>
        <p:nvSpPr>
          <p:cNvPr id="7" name="Date Placeholder 6">
            <a:extLst>
              <a:ext uri="{FF2B5EF4-FFF2-40B4-BE49-F238E27FC236}">
                <a16:creationId xmlns:a16="http://schemas.microsoft.com/office/drawing/2014/main" id="{5894B75E-803B-F046-B795-71B32B79DC15}"/>
              </a:ext>
            </a:extLst>
          </p:cNvPr>
          <p:cNvSpPr>
            <a:spLocks noGrp="1"/>
          </p:cNvSpPr>
          <p:nvPr>
            <p:ph type="dt" sz="half" idx="10"/>
          </p:nvPr>
        </p:nvSpPr>
        <p:spPr/>
        <p:txBody>
          <a:bodyPr/>
          <a:lstStyle/>
          <a:p>
            <a:fld id="{1D9DE84E-4DF6-7049-98C1-FC79899A8699}" type="datetimeFigureOut">
              <a:rPr lang="en-RO" smtClean="0"/>
              <a:t>07.10.2021</a:t>
            </a:fld>
            <a:endParaRPr lang="en-RO"/>
          </a:p>
        </p:txBody>
      </p:sp>
      <p:sp>
        <p:nvSpPr>
          <p:cNvPr id="8" name="Footer Placeholder 7">
            <a:extLst>
              <a:ext uri="{FF2B5EF4-FFF2-40B4-BE49-F238E27FC236}">
                <a16:creationId xmlns:a16="http://schemas.microsoft.com/office/drawing/2014/main" id="{2A0F7490-2F80-CB45-B3FE-4C80F104C5F8}"/>
              </a:ext>
            </a:extLst>
          </p:cNvPr>
          <p:cNvSpPr>
            <a:spLocks noGrp="1"/>
          </p:cNvSpPr>
          <p:nvPr>
            <p:ph type="ftr" sz="quarter" idx="11"/>
          </p:nvPr>
        </p:nvSpPr>
        <p:spPr/>
        <p:txBody>
          <a:bodyPr/>
          <a:lstStyle/>
          <a:p>
            <a:endParaRPr lang="en-RO"/>
          </a:p>
        </p:txBody>
      </p:sp>
      <p:sp>
        <p:nvSpPr>
          <p:cNvPr id="9" name="Slide Number Placeholder 8">
            <a:extLst>
              <a:ext uri="{FF2B5EF4-FFF2-40B4-BE49-F238E27FC236}">
                <a16:creationId xmlns:a16="http://schemas.microsoft.com/office/drawing/2014/main" id="{E374F266-677A-3842-92C4-BA481603025C}"/>
              </a:ext>
            </a:extLst>
          </p:cNvPr>
          <p:cNvSpPr>
            <a:spLocks noGrp="1"/>
          </p:cNvSpPr>
          <p:nvPr>
            <p:ph type="sldNum" sz="quarter" idx="12"/>
          </p:nvPr>
        </p:nvSpPr>
        <p:spPr/>
        <p:txBody>
          <a:bodyPr/>
          <a:lstStyle/>
          <a:p>
            <a:fld id="{370C52A4-A589-C645-8052-ED02B9605991}" type="slidenum">
              <a:rPr lang="en-RO" smtClean="0"/>
              <a:t>‹#›</a:t>
            </a:fld>
            <a:endParaRPr lang="en-RO"/>
          </a:p>
        </p:txBody>
      </p:sp>
    </p:spTree>
    <p:extLst>
      <p:ext uri="{BB962C8B-B14F-4D97-AF65-F5344CB8AC3E}">
        <p14:creationId xmlns:p14="http://schemas.microsoft.com/office/powerpoint/2010/main" val="324092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9BC08-6510-FD41-96E7-412F949D1FA3}"/>
              </a:ext>
            </a:extLst>
          </p:cNvPr>
          <p:cNvSpPr>
            <a:spLocks noGrp="1"/>
          </p:cNvSpPr>
          <p:nvPr>
            <p:ph type="title"/>
          </p:nvPr>
        </p:nvSpPr>
        <p:spPr/>
        <p:txBody>
          <a:bodyPr/>
          <a:lstStyle/>
          <a:p>
            <a:r>
              <a:rPr lang="en-US"/>
              <a:t>Click to edit Master title style</a:t>
            </a:r>
            <a:endParaRPr lang="en-RO"/>
          </a:p>
        </p:txBody>
      </p:sp>
      <p:sp>
        <p:nvSpPr>
          <p:cNvPr id="3" name="Date Placeholder 2">
            <a:extLst>
              <a:ext uri="{FF2B5EF4-FFF2-40B4-BE49-F238E27FC236}">
                <a16:creationId xmlns:a16="http://schemas.microsoft.com/office/drawing/2014/main" id="{C74B262F-46EE-1241-B7F8-4766C442C03E}"/>
              </a:ext>
            </a:extLst>
          </p:cNvPr>
          <p:cNvSpPr>
            <a:spLocks noGrp="1"/>
          </p:cNvSpPr>
          <p:nvPr>
            <p:ph type="dt" sz="half" idx="10"/>
          </p:nvPr>
        </p:nvSpPr>
        <p:spPr/>
        <p:txBody>
          <a:bodyPr/>
          <a:lstStyle/>
          <a:p>
            <a:fld id="{1D9DE84E-4DF6-7049-98C1-FC79899A8699}" type="datetimeFigureOut">
              <a:rPr lang="en-RO" smtClean="0"/>
              <a:t>07.10.2021</a:t>
            </a:fld>
            <a:endParaRPr lang="en-RO"/>
          </a:p>
        </p:txBody>
      </p:sp>
      <p:sp>
        <p:nvSpPr>
          <p:cNvPr id="4" name="Footer Placeholder 3">
            <a:extLst>
              <a:ext uri="{FF2B5EF4-FFF2-40B4-BE49-F238E27FC236}">
                <a16:creationId xmlns:a16="http://schemas.microsoft.com/office/drawing/2014/main" id="{3863B755-B942-3648-A568-91BF2CB678C5}"/>
              </a:ext>
            </a:extLst>
          </p:cNvPr>
          <p:cNvSpPr>
            <a:spLocks noGrp="1"/>
          </p:cNvSpPr>
          <p:nvPr>
            <p:ph type="ftr" sz="quarter" idx="11"/>
          </p:nvPr>
        </p:nvSpPr>
        <p:spPr/>
        <p:txBody>
          <a:bodyPr/>
          <a:lstStyle/>
          <a:p>
            <a:endParaRPr lang="en-RO"/>
          </a:p>
        </p:txBody>
      </p:sp>
      <p:sp>
        <p:nvSpPr>
          <p:cNvPr id="5" name="Slide Number Placeholder 4">
            <a:extLst>
              <a:ext uri="{FF2B5EF4-FFF2-40B4-BE49-F238E27FC236}">
                <a16:creationId xmlns:a16="http://schemas.microsoft.com/office/drawing/2014/main" id="{F5D545D3-D4EE-D14C-89F7-FAEAA97C3687}"/>
              </a:ext>
            </a:extLst>
          </p:cNvPr>
          <p:cNvSpPr>
            <a:spLocks noGrp="1"/>
          </p:cNvSpPr>
          <p:nvPr>
            <p:ph type="sldNum" sz="quarter" idx="12"/>
          </p:nvPr>
        </p:nvSpPr>
        <p:spPr/>
        <p:txBody>
          <a:bodyPr/>
          <a:lstStyle/>
          <a:p>
            <a:fld id="{370C52A4-A589-C645-8052-ED02B9605991}" type="slidenum">
              <a:rPr lang="en-RO" smtClean="0"/>
              <a:t>‹#›</a:t>
            </a:fld>
            <a:endParaRPr lang="en-RO"/>
          </a:p>
        </p:txBody>
      </p:sp>
    </p:spTree>
    <p:extLst>
      <p:ext uri="{BB962C8B-B14F-4D97-AF65-F5344CB8AC3E}">
        <p14:creationId xmlns:p14="http://schemas.microsoft.com/office/powerpoint/2010/main" val="14006074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4B6E64-AF06-A24A-A3D7-5923B2E9C43B}"/>
              </a:ext>
            </a:extLst>
          </p:cNvPr>
          <p:cNvSpPr>
            <a:spLocks noGrp="1"/>
          </p:cNvSpPr>
          <p:nvPr>
            <p:ph type="dt" sz="half" idx="10"/>
          </p:nvPr>
        </p:nvSpPr>
        <p:spPr/>
        <p:txBody>
          <a:bodyPr/>
          <a:lstStyle/>
          <a:p>
            <a:fld id="{1D9DE84E-4DF6-7049-98C1-FC79899A8699}" type="datetimeFigureOut">
              <a:rPr lang="en-RO" smtClean="0"/>
              <a:t>07.10.2021</a:t>
            </a:fld>
            <a:endParaRPr lang="en-RO"/>
          </a:p>
        </p:txBody>
      </p:sp>
      <p:sp>
        <p:nvSpPr>
          <p:cNvPr id="3" name="Footer Placeholder 2">
            <a:extLst>
              <a:ext uri="{FF2B5EF4-FFF2-40B4-BE49-F238E27FC236}">
                <a16:creationId xmlns:a16="http://schemas.microsoft.com/office/drawing/2014/main" id="{869B1043-1956-C243-8521-15AA0FD3C920}"/>
              </a:ext>
            </a:extLst>
          </p:cNvPr>
          <p:cNvSpPr>
            <a:spLocks noGrp="1"/>
          </p:cNvSpPr>
          <p:nvPr>
            <p:ph type="ftr" sz="quarter" idx="11"/>
          </p:nvPr>
        </p:nvSpPr>
        <p:spPr/>
        <p:txBody>
          <a:bodyPr/>
          <a:lstStyle/>
          <a:p>
            <a:endParaRPr lang="en-RO"/>
          </a:p>
        </p:txBody>
      </p:sp>
      <p:sp>
        <p:nvSpPr>
          <p:cNvPr id="4" name="Slide Number Placeholder 3">
            <a:extLst>
              <a:ext uri="{FF2B5EF4-FFF2-40B4-BE49-F238E27FC236}">
                <a16:creationId xmlns:a16="http://schemas.microsoft.com/office/drawing/2014/main" id="{E1B33885-5B8E-5142-9F53-773F6C544437}"/>
              </a:ext>
            </a:extLst>
          </p:cNvPr>
          <p:cNvSpPr>
            <a:spLocks noGrp="1"/>
          </p:cNvSpPr>
          <p:nvPr>
            <p:ph type="sldNum" sz="quarter" idx="12"/>
          </p:nvPr>
        </p:nvSpPr>
        <p:spPr/>
        <p:txBody>
          <a:bodyPr/>
          <a:lstStyle/>
          <a:p>
            <a:fld id="{370C52A4-A589-C645-8052-ED02B9605991}" type="slidenum">
              <a:rPr lang="en-RO" smtClean="0"/>
              <a:t>‹#›</a:t>
            </a:fld>
            <a:endParaRPr lang="en-RO"/>
          </a:p>
        </p:txBody>
      </p:sp>
    </p:spTree>
    <p:extLst>
      <p:ext uri="{BB962C8B-B14F-4D97-AF65-F5344CB8AC3E}">
        <p14:creationId xmlns:p14="http://schemas.microsoft.com/office/powerpoint/2010/main" val="1767508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5A7ED-2ECB-EF4D-9B7C-26FDA5D367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RO"/>
          </a:p>
        </p:txBody>
      </p:sp>
      <p:sp>
        <p:nvSpPr>
          <p:cNvPr id="3" name="Content Placeholder 2">
            <a:extLst>
              <a:ext uri="{FF2B5EF4-FFF2-40B4-BE49-F238E27FC236}">
                <a16:creationId xmlns:a16="http://schemas.microsoft.com/office/drawing/2014/main" id="{E2D4A13E-C18B-FF4F-A065-16146A635C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RO"/>
          </a:p>
        </p:txBody>
      </p:sp>
      <p:sp>
        <p:nvSpPr>
          <p:cNvPr id="4" name="Text Placeholder 3">
            <a:extLst>
              <a:ext uri="{FF2B5EF4-FFF2-40B4-BE49-F238E27FC236}">
                <a16:creationId xmlns:a16="http://schemas.microsoft.com/office/drawing/2014/main" id="{F19A41C0-893D-8C45-A21A-A8579A1DAC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171E92-82D0-C048-B31A-4238273FD624}"/>
              </a:ext>
            </a:extLst>
          </p:cNvPr>
          <p:cNvSpPr>
            <a:spLocks noGrp="1"/>
          </p:cNvSpPr>
          <p:nvPr>
            <p:ph type="dt" sz="half" idx="10"/>
          </p:nvPr>
        </p:nvSpPr>
        <p:spPr/>
        <p:txBody>
          <a:bodyPr/>
          <a:lstStyle/>
          <a:p>
            <a:fld id="{1D9DE84E-4DF6-7049-98C1-FC79899A8699}" type="datetimeFigureOut">
              <a:rPr lang="en-RO" smtClean="0"/>
              <a:t>07.10.2021</a:t>
            </a:fld>
            <a:endParaRPr lang="en-RO"/>
          </a:p>
        </p:txBody>
      </p:sp>
      <p:sp>
        <p:nvSpPr>
          <p:cNvPr id="6" name="Footer Placeholder 5">
            <a:extLst>
              <a:ext uri="{FF2B5EF4-FFF2-40B4-BE49-F238E27FC236}">
                <a16:creationId xmlns:a16="http://schemas.microsoft.com/office/drawing/2014/main" id="{9112BA0A-7416-C043-872A-049FF2F6ECDC}"/>
              </a:ext>
            </a:extLst>
          </p:cNvPr>
          <p:cNvSpPr>
            <a:spLocks noGrp="1"/>
          </p:cNvSpPr>
          <p:nvPr>
            <p:ph type="ftr" sz="quarter" idx="11"/>
          </p:nvPr>
        </p:nvSpPr>
        <p:spPr/>
        <p:txBody>
          <a:bodyPr/>
          <a:lstStyle/>
          <a:p>
            <a:endParaRPr lang="en-RO"/>
          </a:p>
        </p:txBody>
      </p:sp>
      <p:sp>
        <p:nvSpPr>
          <p:cNvPr id="7" name="Slide Number Placeholder 6">
            <a:extLst>
              <a:ext uri="{FF2B5EF4-FFF2-40B4-BE49-F238E27FC236}">
                <a16:creationId xmlns:a16="http://schemas.microsoft.com/office/drawing/2014/main" id="{3E7038F3-8F12-D14A-B2BC-21831B38D3A9}"/>
              </a:ext>
            </a:extLst>
          </p:cNvPr>
          <p:cNvSpPr>
            <a:spLocks noGrp="1"/>
          </p:cNvSpPr>
          <p:nvPr>
            <p:ph type="sldNum" sz="quarter" idx="12"/>
          </p:nvPr>
        </p:nvSpPr>
        <p:spPr/>
        <p:txBody>
          <a:bodyPr/>
          <a:lstStyle/>
          <a:p>
            <a:fld id="{370C52A4-A589-C645-8052-ED02B9605991}" type="slidenum">
              <a:rPr lang="en-RO" smtClean="0"/>
              <a:t>‹#›</a:t>
            </a:fld>
            <a:endParaRPr lang="en-RO"/>
          </a:p>
        </p:txBody>
      </p:sp>
    </p:spTree>
    <p:extLst>
      <p:ext uri="{BB962C8B-B14F-4D97-AF65-F5344CB8AC3E}">
        <p14:creationId xmlns:p14="http://schemas.microsoft.com/office/powerpoint/2010/main" val="11031847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8C902-54AF-6443-8450-27185E84BE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RO"/>
          </a:p>
        </p:txBody>
      </p:sp>
      <p:sp>
        <p:nvSpPr>
          <p:cNvPr id="3" name="Picture Placeholder 2">
            <a:extLst>
              <a:ext uri="{FF2B5EF4-FFF2-40B4-BE49-F238E27FC236}">
                <a16:creationId xmlns:a16="http://schemas.microsoft.com/office/drawing/2014/main" id="{8007FB74-8B22-F543-A787-3D517FE5C9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RO"/>
          </a:p>
        </p:txBody>
      </p:sp>
      <p:sp>
        <p:nvSpPr>
          <p:cNvPr id="4" name="Text Placeholder 3">
            <a:extLst>
              <a:ext uri="{FF2B5EF4-FFF2-40B4-BE49-F238E27FC236}">
                <a16:creationId xmlns:a16="http://schemas.microsoft.com/office/drawing/2014/main" id="{A6BE81F3-5389-DD44-93A5-809A70303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0FE20D-C9D2-704B-B02F-7223690AB292}"/>
              </a:ext>
            </a:extLst>
          </p:cNvPr>
          <p:cNvSpPr>
            <a:spLocks noGrp="1"/>
          </p:cNvSpPr>
          <p:nvPr>
            <p:ph type="dt" sz="half" idx="10"/>
          </p:nvPr>
        </p:nvSpPr>
        <p:spPr/>
        <p:txBody>
          <a:bodyPr/>
          <a:lstStyle/>
          <a:p>
            <a:fld id="{1D9DE84E-4DF6-7049-98C1-FC79899A8699}" type="datetimeFigureOut">
              <a:rPr lang="en-RO" smtClean="0"/>
              <a:t>07.10.2021</a:t>
            </a:fld>
            <a:endParaRPr lang="en-RO"/>
          </a:p>
        </p:txBody>
      </p:sp>
      <p:sp>
        <p:nvSpPr>
          <p:cNvPr id="6" name="Footer Placeholder 5">
            <a:extLst>
              <a:ext uri="{FF2B5EF4-FFF2-40B4-BE49-F238E27FC236}">
                <a16:creationId xmlns:a16="http://schemas.microsoft.com/office/drawing/2014/main" id="{129673F3-FF88-6649-8531-C3C9E44140E9}"/>
              </a:ext>
            </a:extLst>
          </p:cNvPr>
          <p:cNvSpPr>
            <a:spLocks noGrp="1"/>
          </p:cNvSpPr>
          <p:nvPr>
            <p:ph type="ftr" sz="quarter" idx="11"/>
          </p:nvPr>
        </p:nvSpPr>
        <p:spPr/>
        <p:txBody>
          <a:bodyPr/>
          <a:lstStyle/>
          <a:p>
            <a:endParaRPr lang="en-RO"/>
          </a:p>
        </p:txBody>
      </p:sp>
      <p:sp>
        <p:nvSpPr>
          <p:cNvPr id="7" name="Slide Number Placeholder 6">
            <a:extLst>
              <a:ext uri="{FF2B5EF4-FFF2-40B4-BE49-F238E27FC236}">
                <a16:creationId xmlns:a16="http://schemas.microsoft.com/office/drawing/2014/main" id="{1B05605E-8DEB-A047-934F-07073A02A79A}"/>
              </a:ext>
            </a:extLst>
          </p:cNvPr>
          <p:cNvSpPr>
            <a:spLocks noGrp="1"/>
          </p:cNvSpPr>
          <p:nvPr>
            <p:ph type="sldNum" sz="quarter" idx="12"/>
          </p:nvPr>
        </p:nvSpPr>
        <p:spPr/>
        <p:txBody>
          <a:bodyPr/>
          <a:lstStyle/>
          <a:p>
            <a:fld id="{370C52A4-A589-C645-8052-ED02B9605991}" type="slidenum">
              <a:rPr lang="en-RO" smtClean="0"/>
              <a:t>‹#›</a:t>
            </a:fld>
            <a:endParaRPr lang="en-RO"/>
          </a:p>
        </p:txBody>
      </p:sp>
    </p:spTree>
    <p:extLst>
      <p:ext uri="{BB962C8B-B14F-4D97-AF65-F5344CB8AC3E}">
        <p14:creationId xmlns:p14="http://schemas.microsoft.com/office/powerpoint/2010/main" val="2989705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B73AFA-D824-1441-9D59-F7E2EC0AC19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RO"/>
          </a:p>
        </p:txBody>
      </p:sp>
      <p:sp>
        <p:nvSpPr>
          <p:cNvPr id="3" name="Text Placeholder 2">
            <a:extLst>
              <a:ext uri="{FF2B5EF4-FFF2-40B4-BE49-F238E27FC236}">
                <a16:creationId xmlns:a16="http://schemas.microsoft.com/office/drawing/2014/main" id="{6D5B185E-4108-374C-8136-59151278D6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RO"/>
          </a:p>
        </p:txBody>
      </p:sp>
      <p:sp>
        <p:nvSpPr>
          <p:cNvPr id="4" name="Date Placeholder 3">
            <a:extLst>
              <a:ext uri="{FF2B5EF4-FFF2-40B4-BE49-F238E27FC236}">
                <a16:creationId xmlns:a16="http://schemas.microsoft.com/office/drawing/2014/main" id="{0A4D9DCF-2BC1-6143-874A-F92A1CA024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9DE84E-4DF6-7049-98C1-FC79899A8699}" type="datetimeFigureOut">
              <a:rPr lang="en-RO" smtClean="0"/>
              <a:t>07.10.2021</a:t>
            </a:fld>
            <a:endParaRPr lang="en-RO"/>
          </a:p>
        </p:txBody>
      </p:sp>
      <p:sp>
        <p:nvSpPr>
          <p:cNvPr id="5" name="Footer Placeholder 4">
            <a:extLst>
              <a:ext uri="{FF2B5EF4-FFF2-40B4-BE49-F238E27FC236}">
                <a16:creationId xmlns:a16="http://schemas.microsoft.com/office/drawing/2014/main" id="{0916A6E6-72C4-A74E-9175-81F8043ADA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RO"/>
          </a:p>
        </p:txBody>
      </p:sp>
      <p:sp>
        <p:nvSpPr>
          <p:cNvPr id="6" name="Slide Number Placeholder 5">
            <a:extLst>
              <a:ext uri="{FF2B5EF4-FFF2-40B4-BE49-F238E27FC236}">
                <a16:creationId xmlns:a16="http://schemas.microsoft.com/office/drawing/2014/main" id="{403A3068-FA77-5C41-BFC2-C347209639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0C52A4-A589-C645-8052-ED02B9605991}" type="slidenum">
              <a:rPr lang="en-RO" smtClean="0"/>
              <a:t>‹#›</a:t>
            </a:fld>
            <a:endParaRPr lang="en-RO"/>
          </a:p>
        </p:txBody>
      </p:sp>
    </p:spTree>
    <p:extLst>
      <p:ext uri="{BB962C8B-B14F-4D97-AF65-F5344CB8AC3E}">
        <p14:creationId xmlns:p14="http://schemas.microsoft.com/office/powerpoint/2010/main" val="32562977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46DFF2D-219B-BC4E-AADB-5F87C6F18A80}"/>
              </a:ext>
            </a:extLst>
          </p:cNvPr>
          <p:cNvSpPr/>
          <p:nvPr/>
        </p:nvSpPr>
        <p:spPr>
          <a:xfrm>
            <a:off x="1" y="0"/>
            <a:ext cx="12191999" cy="6872288"/>
          </a:xfrm>
          <a:prstGeom prst="rect">
            <a:avLst/>
          </a:prstGeom>
          <a:pattFill prst="pct3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8" name="TextBox 7">
            <a:extLst>
              <a:ext uri="{FF2B5EF4-FFF2-40B4-BE49-F238E27FC236}">
                <a16:creationId xmlns:a16="http://schemas.microsoft.com/office/drawing/2014/main" id="{03B84995-9BF7-4549-8822-59677CFC74F0}"/>
              </a:ext>
            </a:extLst>
          </p:cNvPr>
          <p:cNvSpPr txBox="1"/>
          <p:nvPr/>
        </p:nvSpPr>
        <p:spPr>
          <a:xfrm>
            <a:off x="-6991975" y="5418594"/>
            <a:ext cx="2336008" cy="1446550"/>
          </a:xfrm>
          <a:prstGeom prst="rect">
            <a:avLst/>
          </a:prstGeom>
          <a:noFill/>
        </p:spPr>
        <p:txBody>
          <a:bodyPr wrap="square" rtlCol="0">
            <a:spAutoFit/>
          </a:bodyPr>
          <a:lstStyle/>
          <a:p>
            <a:r>
              <a:rPr lang="en-RO" sz="4400" dirty="0">
                <a:solidFill>
                  <a:srgbClr val="6C2410"/>
                </a:solidFill>
                <a:latin typeface="Adobe Garamond Pro" panose="02020502060506020403" pitchFamily="18" charset="0"/>
              </a:rPr>
              <a:t>Planul </a:t>
            </a:r>
          </a:p>
          <a:p>
            <a:r>
              <a:rPr lang="en-RO" sz="4400" dirty="0">
                <a:solidFill>
                  <a:srgbClr val="6C2410"/>
                </a:solidFill>
                <a:latin typeface="Adobe Garamond Pro" panose="02020502060506020403" pitchFamily="18" charset="0"/>
              </a:rPr>
              <a:t>cursului</a:t>
            </a:r>
          </a:p>
        </p:txBody>
      </p:sp>
      <p:sp>
        <p:nvSpPr>
          <p:cNvPr id="9" name="TextBox 8">
            <a:extLst>
              <a:ext uri="{FF2B5EF4-FFF2-40B4-BE49-F238E27FC236}">
                <a16:creationId xmlns:a16="http://schemas.microsoft.com/office/drawing/2014/main" id="{761BFE6A-854F-AF46-9008-E8FC4E04733B}"/>
              </a:ext>
            </a:extLst>
          </p:cNvPr>
          <p:cNvSpPr txBox="1"/>
          <p:nvPr/>
        </p:nvSpPr>
        <p:spPr>
          <a:xfrm>
            <a:off x="611693" y="2158871"/>
            <a:ext cx="10968613" cy="1107996"/>
          </a:xfrm>
          <a:prstGeom prst="rect">
            <a:avLst/>
          </a:prstGeom>
          <a:noFill/>
        </p:spPr>
        <p:txBody>
          <a:bodyPr wrap="square" rtlCol="0">
            <a:spAutoFit/>
          </a:bodyPr>
          <a:lstStyle/>
          <a:p>
            <a:r>
              <a:rPr lang="en-RO" sz="6600" dirty="0">
                <a:latin typeface="Adobe Garamond Pro" panose="02020502060506020403" pitchFamily="18" charset="0"/>
              </a:rPr>
              <a:t>Gândire critică și etică academică</a:t>
            </a:r>
          </a:p>
        </p:txBody>
      </p:sp>
      <p:sp>
        <p:nvSpPr>
          <p:cNvPr id="11" name="TextBox 10">
            <a:extLst>
              <a:ext uri="{FF2B5EF4-FFF2-40B4-BE49-F238E27FC236}">
                <a16:creationId xmlns:a16="http://schemas.microsoft.com/office/drawing/2014/main" id="{4282DF8B-F48D-3246-A9D0-64B75C0F8994}"/>
              </a:ext>
            </a:extLst>
          </p:cNvPr>
          <p:cNvSpPr txBox="1"/>
          <p:nvPr/>
        </p:nvSpPr>
        <p:spPr>
          <a:xfrm>
            <a:off x="8086417" y="9921722"/>
            <a:ext cx="3493889" cy="2492990"/>
          </a:xfrm>
          <a:prstGeom prst="rect">
            <a:avLst/>
          </a:prstGeom>
          <a:noFill/>
        </p:spPr>
        <p:txBody>
          <a:bodyPr wrap="square" rtlCol="0">
            <a:spAutoFit/>
          </a:bodyPr>
          <a:lstStyle/>
          <a:p>
            <a:pPr algn="just">
              <a:spcAft>
                <a:spcPts val="600"/>
              </a:spcAft>
            </a:pPr>
            <a:r>
              <a:rPr lang="en-RO" dirty="0">
                <a:latin typeface="Adobe Garamond Pro" panose="02020502060506020403" pitchFamily="18" charset="0"/>
                <a:cs typeface="Courier New" panose="02070309020205020404" pitchFamily="49" charset="0"/>
              </a:rPr>
              <a:t>08.</a:t>
            </a:r>
            <a:r>
              <a:rPr lang="en-RO" dirty="0">
                <a:solidFill>
                  <a:schemeClr val="accent4">
                    <a:lumMod val="50000"/>
                  </a:schemeClr>
                </a:solidFill>
                <a:latin typeface="Adobe Garamond Pro" panose="02020502060506020403" pitchFamily="18" charset="0"/>
                <a:cs typeface="Courier New" panose="02070309020205020404" pitchFamily="49" charset="0"/>
              </a:rPr>
              <a:t> Noțiuni fundamentale de etică</a:t>
            </a:r>
          </a:p>
          <a:p>
            <a:pPr algn="just">
              <a:spcAft>
                <a:spcPts val="600"/>
              </a:spcAft>
            </a:pPr>
            <a:r>
              <a:rPr lang="en-RO" dirty="0">
                <a:latin typeface="Adobe Garamond Pro" panose="02020502060506020403" pitchFamily="18" charset="0"/>
                <a:cs typeface="Courier New" panose="02070309020205020404" pitchFamily="49" charset="0"/>
              </a:rPr>
              <a:t>09.</a:t>
            </a:r>
            <a:r>
              <a:rPr lang="en-RO" dirty="0">
                <a:solidFill>
                  <a:schemeClr val="accent4">
                    <a:lumMod val="50000"/>
                  </a:schemeClr>
                </a:solidFill>
                <a:latin typeface="Adobe Garamond Pro" panose="02020502060506020403" pitchFamily="18" charset="0"/>
                <a:cs typeface="Courier New" panose="02070309020205020404" pitchFamily="49" charset="0"/>
              </a:rPr>
              <a:t> Etica publicării</a:t>
            </a:r>
          </a:p>
          <a:p>
            <a:pPr algn="just">
              <a:spcAft>
                <a:spcPts val="600"/>
              </a:spcAft>
            </a:pPr>
            <a:r>
              <a:rPr lang="en-RO" dirty="0">
                <a:latin typeface="Adobe Garamond Pro" panose="02020502060506020403" pitchFamily="18" charset="0"/>
                <a:cs typeface="Courier New" panose="02070309020205020404" pitchFamily="49" charset="0"/>
              </a:rPr>
              <a:t>10.</a:t>
            </a:r>
            <a:r>
              <a:rPr lang="en-RO" dirty="0">
                <a:solidFill>
                  <a:schemeClr val="accent4">
                    <a:lumMod val="50000"/>
                  </a:schemeClr>
                </a:solidFill>
                <a:latin typeface="Adobe Garamond Pro" panose="02020502060506020403" pitchFamily="18" charset="0"/>
                <a:cs typeface="Courier New" panose="02070309020205020404" pitchFamily="49" charset="0"/>
              </a:rPr>
              <a:t> Teorii etice</a:t>
            </a:r>
          </a:p>
          <a:p>
            <a:pPr algn="just">
              <a:spcAft>
                <a:spcPts val="600"/>
              </a:spcAft>
            </a:pPr>
            <a:r>
              <a:rPr lang="en-RO" dirty="0">
                <a:latin typeface="Adobe Garamond Pro" panose="02020502060506020403" pitchFamily="18" charset="0"/>
                <a:cs typeface="Courier New" panose="02070309020205020404" pitchFamily="49" charset="0"/>
              </a:rPr>
              <a:t>11.</a:t>
            </a:r>
            <a:r>
              <a:rPr lang="en-RO" dirty="0">
                <a:solidFill>
                  <a:schemeClr val="accent4">
                    <a:lumMod val="50000"/>
                  </a:schemeClr>
                </a:solidFill>
                <a:latin typeface="Adobe Garamond Pro" panose="02020502060506020403" pitchFamily="18" charset="0"/>
                <a:cs typeface="Courier New" panose="02070309020205020404" pitchFamily="49" charset="0"/>
              </a:rPr>
              <a:t> Etică academică</a:t>
            </a:r>
          </a:p>
          <a:p>
            <a:pPr algn="just">
              <a:spcAft>
                <a:spcPts val="600"/>
              </a:spcAft>
            </a:pPr>
            <a:r>
              <a:rPr lang="en-RO" dirty="0">
                <a:latin typeface="Adobe Garamond Pro" panose="02020502060506020403" pitchFamily="18" charset="0"/>
                <a:cs typeface="Courier New" panose="02070309020205020404" pitchFamily="49" charset="0"/>
              </a:rPr>
              <a:t>12.</a:t>
            </a:r>
            <a:r>
              <a:rPr lang="en-RO" dirty="0">
                <a:solidFill>
                  <a:schemeClr val="accent4">
                    <a:lumMod val="50000"/>
                  </a:schemeClr>
                </a:solidFill>
                <a:latin typeface="Adobe Garamond Pro" panose="02020502060506020403" pitchFamily="18" charset="0"/>
                <a:cs typeface="Courier New" panose="02070309020205020404" pitchFamily="49" charset="0"/>
              </a:rPr>
              <a:t> Etica cercetării</a:t>
            </a:r>
          </a:p>
          <a:p>
            <a:pPr algn="just">
              <a:spcAft>
                <a:spcPts val="600"/>
              </a:spcAft>
            </a:pPr>
            <a:r>
              <a:rPr lang="en-RO" dirty="0">
                <a:latin typeface="Adobe Garamond Pro" panose="02020502060506020403" pitchFamily="18" charset="0"/>
                <a:cs typeface="Courier New" panose="02070309020205020404" pitchFamily="49" charset="0"/>
              </a:rPr>
              <a:t>13.</a:t>
            </a:r>
            <a:r>
              <a:rPr lang="en-RO" dirty="0">
                <a:solidFill>
                  <a:schemeClr val="accent4">
                    <a:lumMod val="50000"/>
                  </a:schemeClr>
                </a:solidFill>
                <a:latin typeface="Adobe Garamond Pro" panose="02020502060506020403" pitchFamily="18" charset="0"/>
                <a:cs typeface="Courier New" panose="02070309020205020404" pitchFamily="49" charset="0"/>
              </a:rPr>
              <a:t> Etica noilor tehnologii</a:t>
            </a:r>
          </a:p>
          <a:p>
            <a:pPr algn="just">
              <a:spcAft>
                <a:spcPts val="600"/>
              </a:spcAft>
            </a:pPr>
            <a:r>
              <a:rPr lang="en-RO" dirty="0">
                <a:latin typeface="Adobe Garamond Pro" panose="02020502060506020403" pitchFamily="18" charset="0"/>
                <a:cs typeface="Courier New" panose="02070309020205020404" pitchFamily="49" charset="0"/>
              </a:rPr>
              <a:t>14.</a:t>
            </a:r>
            <a:r>
              <a:rPr lang="en-RO" dirty="0">
                <a:solidFill>
                  <a:schemeClr val="accent4">
                    <a:lumMod val="50000"/>
                  </a:schemeClr>
                </a:solidFill>
                <a:latin typeface="Adobe Garamond Pro" panose="02020502060506020403" pitchFamily="18" charset="0"/>
                <a:cs typeface="Courier New" panose="02070309020205020404" pitchFamily="49" charset="0"/>
              </a:rPr>
              <a:t> Studii de caz și discuții libere</a:t>
            </a:r>
          </a:p>
        </p:txBody>
      </p:sp>
      <p:sp>
        <p:nvSpPr>
          <p:cNvPr id="7" name="TextBox 6">
            <a:extLst>
              <a:ext uri="{FF2B5EF4-FFF2-40B4-BE49-F238E27FC236}">
                <a16:creationId xmlns:a16="http://schemas.microsoft.com/office/drawing/2014/main" id="{CE2C3E59-37F3-EE45-95B3-D384B7578BD3}"/>
              </a:ext>
            </a:extLst>
          </p:cNvPr>
          <p:cNvSpPr txBox="1"/>
          <p:nvPr/>
        </p:nvSpPr>
        <p:spPr>
          <a:xfrm>
            <a:off x="3265261" y="9930559"/>
            <a:ext cx="4559132" cy="3062377"/>
          </a:xfrm>
          <a:prstGeom prst="rect">
            <a:avLst/>
          </a:prstGeom>
          <a:noFill/>
        </p:spPr>
        <p:txBody>
          <a:bodyPr wrap="square" rtlCol="0">
            <a:spAutoFit/>
          </a:bodyPr>
          <a:lstStyle/>
          <a:p>
            <a:pPr algn="just">
              <a:spcAft>
                <a:spcPts val="600"/>
              </a:spcAft>
            </a:pPr>
            <a:r>
              <a:rPr lang="en-RO" sz="2000" dirty="0">
                <a:latin typeface="Adobe Garamond Pro" panose="02020502060506020403" pitchFamily="18" charset="0"/>
                <a:cs typeface="Courier New" panose="02070309020205020404" pitchFamily="49" charset="0"/>
              </a:rPr>
              <a:t>01. </a:t>
            </a:r>
            <a:r>
              <a:rPr lang="en-RO" sz="2000" dirty="0">
                <a:solidFill>
                  <a:srgbClr val="6C2410"/>
                </a:solidFill>
                <a:latin typeface="Adobe Garamond Pro" panose="02020502060506020403" pitchFamily="18" charset="0"/>
                <a:cs typeface="Courier New" panose="02070309020205020404" pitchFamily="49" charset="0"/>
              </a:rPr>
              <a:t>Gândire clară și critică</a:t>
            </a:r>
          </a:p>
          <a:p>
            <a:pPr algn="just">
              <a:spcAft>
                <a:spcPts val="600"/>
              </a:spcAft>
            </a:pPr>
            <a:r>
              <a:rPr lang="en-RO" sz="2000" dirty="0">
                <a:latin typeface="Adobe Garamond Pro" panose="02020502060506020403" pitchFamily="18" charset="0"/>
                <a:cs typeface="Courier New" panose="02070309020205020404" pitchFamily="49" charset="0"/>
              </a:rPr>
              <a:t>02. </a:t>
            </a:r>
            <a:r>
              <a:rPr lang="en-RO" sz="2000" dirty="0">
                <a:solidFill>
                  <a:srgbClr val="6C2410"/>
                </a:solidFill>
                <a:latin typeface="Adobe Garamond Pro" panose="02020502060506020403" pitchFamily="18" charset="0"/>
                <a:cs typeface="Courier New" panose="02070309020205020404" pitchFamily="49" charset="0"/>
              </a:rPr>
              <a:t>Definiții. Condiții necesare și suficiente</a:t>
            </a:r>
          </a:p>
          <a:p>
            <a:pPr algn="just">
              <a:spcAft>
                <a:spcPts val="600"/>
              </a:spcAft>
            </a:pPr>
            <a:r>
              <a:rPr lang="en-RO" sz="2000" dirty="0">
                <a:latin typeface="Adobe Garamond Pro" panose="02020502060506020403" pitchFamily="18" charset="0"/>
                <a:cs typeface="Courier New" panose="02070309020205020404" pitchFamily="49" charset="0"/>
              </a:rPr>
              <a:t>03. </a:t>
            </a:r>
            <a:r>
              <a:rPr lang="en-RO" sz="2000" dirty="0">
                <a:solidFill>
                  <a:srgbClr val="6C2410"/>
                </a:solidFill>
                <a:latin typeface="Adobe Garamond Pro" panose="02020502060506020403" pitchFamily="18" charset="0"/>
                <a:cs typeface="Courier New" panose="02070309020205020404" pitchFamily="49" charset="0"/>
              </a:rPr>
              <a:t>Capcane lingvistice</a:t>
            </a:r>
          </a:p>
          <a:p>
            <a:pPr algn="just">
              <a:spcAft>
                <a:spcPts val="600"/>
              </a:spcAft>
            </a:pPr>
            <a:r>
              <a:rPr lang="en-RO" sz="2000" dirty="0">
                <a:latin typeface="Adobe Garamond Pro" panose="02020502060506020403" pitchFamily="18" charset="0"/>
                <a:cs typeface="Courier New" panose="02070309020205020404" pitchFamily="49" charset="0"/>
              </a:rPr>
              <a:t>04. </a:t>
            </a:r>
            <a:r>
              <a:rPr lang="en-RO" sz="2000" dirty="0">
                <a:solidFill>
                  <a:srgbClr val="6C2410"/>
                </a:solidFill>
                <a:latin typeface="Adobe Garamond Pro" panose="02020502060506020403" pitchFamily="18" charset="0"/>
                <a:cs typeface="Courier New" panose="02070309020205020404" pitchFamily="49" charset="0"/>
              </a:rPr>
              <a:t>Adevăr. Concepte logice de bază</a:t>
            </a:r>
          </a:p>
          <a:p>
            <a:pPr algn="just">
              <a:spcAft>
                <a:spcPts val="600"/>
              </a:spcAft>
            </a:pPr>
            <a:r>
              <a:rPr lang="en-RO" sz="2000" dirty="0">
                <a:latin typeface="Adobe Garamond Pro" panose="02020502060506020403" pitchFamily="18" charset="0"/>
                <a:cs typeface="Courier New" panose="02070309020205020404" pitchFamily="49" charset="0"/>
              </a:rPr>
              <a:t>05.</a:t>
            </a:r>
            <a:r>
              <a:rPr lang="en-RO" sz="2000" dirty="0">
                <a:solidFill>
                  <a:srgbClr val="6C2410"/>
                </a:solidFill>
                <a:latin typeface="Adobe Garamond Pro" panose="02020502060506020403" pitchFamily="18" charset="0"/>
                <a:cs typeface="Courier New" panose="02070309020205020404" pitchFamily="49" charset="0"/>
              </a:rPr>
              <a:t> Ce este un raționament bun</a:t>
            </a:r>
          </a:p>
          <a:p>
            <a:pPr algn="just">
              <a:spcAft>
                <a:spcPts val="600"/>
              </a:spcAft>
            </a:pPr>
            <a:r>
              <a:rPr lang="en-RO" sz="2000" dirty="0">
                <a:latin typeface="Adobe Garamond Pro" panose="02020502060506020403" pitchFamily="18" charset="0"/>
                <a:cs typeface="Courier New" panose="02070309020205020404" pitchFamily="49" charset="0"/>
              </a:rPr>
              <a:t>06. </a:t>
            </a:r>
            <a:r>
              <a:rPr lang="en-RO" sz="2000" dirty="0">
                <a:solidFill>
                  <a:srgbClr val="6C2410"/>
                </a:solidFill>
                <a:latin typeface="Adobe Garamond Pro" panose="02020502060506020403" pitchFamily="18" charset="0"/>
                <a:cs typeface="Courier New" panose="02070309020205020404" pitchFamily="49" charset="0"/>
              </a:rPr>
              <a:t>Inducția și raționarea științifică</a:t>
            </a:r>
          </a:p>
          <a:p>
            <a:pPr algn="just">
              <a:spcAft>
                <a:spcPts val="600"/>
              </a:spcAft>
            </a:pPr>
            <a:r>
              <a:rPr lang="en-RO" sz="2000" dirty="0">
                <a:latin typeface="Adobe Garamond Pro" panose="02020502060506020403" pitchFamily="18" charset="0"/>
                <a:cs typeface="Courier New" panose="02070309020205020404" pitchFamily="49" charset="0"/>
              </a:rPr>
              <a:t>07. </a:t>
            </a:r>
            <a:r>
              <a:rPr lang="en-RO" sz="2000" dirty="0">
                <a:solidFill>
                  <a:srgbClr val="6C2410"/>
                </a:solidFill>
                <a:latin typeface="Adobe Garamond Pro" panose="02020502060506020403" pitchFamily="18" charset="0"/>
                <a:cs typeface="Courier New" panose="02070309020205020404" pitchFamily="49" charset="0"/>
              </a:rPr>
              <a:t>Raționamente </a:t>
            </a:r>
            <a:r>
              <a:rPr lang="en-RO" sz="2000" dirty="0">
                <a:solidFill>
                  <a:schemeClr val="accent4">
                    <a:lumMod val="50000"/>
                  </a:schemeClr>
                </a:solidFill>
                <a:latin typeface="Adobe Garamond Pro" panose="02020502060506020403" pitchFamily="18" charset="0"/>
                <a:cs typeface="Courier New" panose="02070309020205020404" pitchFamily="49" charset="0"/>
              </a:rPr>
              <a:t>morale</a:t>
            </a:r>
          </a:p>
          <a:p>
            <a:endParaRPr lang="en-RO" dirty="0">
              <a:latin typeface="Adobe Garamond Pro" panose="02020502060506020403" pitchFamily="18" charset="0"/>
            </a:endParaRPr>
          </a:p>
        </p:txBody>
      </p:sp>
    </p:spTree>
    <p:extLst>
      <p:ext uri="{BB962C8B-B14F-4D97-AF65-F5344CB8AC3E}">
        <p14:creationId xmlns:p14="http://schemas.microsoft.com/office/powerpoint/2010/main" val="20515531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9" name="TextBox 8">
            <a:extLst>
              <a:ext uri="{FF2B5EF4-FFF2-40B4-BE49-F238E27FC236}">
                <a16:creationId xmlns:a16="http://schemas.microsoft.com/office/drawing/2014/main" id="{761BFE6A-854F-AF46-9008-E8FC4E04733B}"/>
              </a:ext>
            </a:extLst>
          </p:cNvPr>
          <p:cNvSpPr txBox="1"/>
          <p:nvPr/>
        </p:nvSpPr>
        <p:spPr>
          <a:xfrm>
            <a:off x="323992" y="372726"/>
            <a:ext cx="3182246"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a:t>
            </a:r>
          </a:p>
        </p:txBody>
      </p:sp>
      <p:sp>
        <p:nvSpPr>
          <p:cNvPr id="2" name="TextBox 1">
            <a:extLst>
              <a:ext uri="{FF2B5EF4-FFF2-40B4-BE49-F238E27FC236}">
                <a16:creationId xmlns:a16="http://schemas.microsoft.com/office/drawing/2014/main" id="{FF4F391F-00FE-CB4B-BCB8-9BEE907D43E3}"/>
              </a:ext>
            </a:extLst>
          </p:cNvPr>
          <p:cNvSpPr txBox="1"/>
          <p:nvPr/>
        </p:nvSpPr>
        <p:spPr>
          <a:xfrm>
            <a:off x="6792686" y="3429000"/>
            <a:ext cx="1643743" cy="923330"/>
          </a:xfrm>
          <a:prstGeom prst="rect">
            <a:avLst/>
          </a:prstGeom>
          <a:noFill/>
        </p:spPr>
        <p:txBody>
          <a:bodyPr wrap="square" rtlCol="0">
            <a:spAutoFit/>
          </a:bodyPr>
          <a:lstStyle/>
          <a:p>
            <a:pPr algn="ctr"/>
            <a:r>
              <a:rPr lang="en-RO" b="1" dirty="0">
                <a:latin typeface="Adobe Garamond Pro Bold" panose="02020502060506020403" pitchFamily="18" charset="0"/>
              </a:rPr>
              <a:t>„Împătrita cale către o gândire critică“</a:t>
            </a:r>
          </a:p>
        </p:txBody>
      </p:sp>
      <p:sp>
        <p:nvSpPr>
          <p:cNvPr id="5" name="TextBox 4">
            <a:extLst>
              <a:ext uri="{FF2B5EF4-FFF2-40B4-BE49-F238E27FC236}">
                <a16:creationId xmlns:a16="http://schemas.microsoft.com/office/drawing/2014/main" id="{BA46C269-1A65-F544-B38C-F581A01B1109}"/>
              </a:ext>
            </a:extLst>
          </p:cNvPr>
          <p:cNvSpPr txBox="1"/>
          <p:nvPr/>
        </p:nvSpPr>
        <p:spPr>
          <a:xfrm>
            <a:off x="8286599" y="2327769"/>
            <a:ext cx="1643743" cy="908864"/>
          </a:xfrm>
          <a:prstGeom prst="ellipse">
            <a:avLst/>
          </a:prstGeom>
          <a:noFill/>
        </p:spPr>
        <p:txBody>
          <a:bodyPr wrap="square" rtlCol="0">
            <a:spAutoFit/>
          </a:bodyPr>
          <a:lstStyle/>
          <a:p>
            <a:r>
              <a:rPr lang="en-RO" dirty="0">
                <a:latin typeface="Adobe Garamond Pro" panose="02020502060506020403" pitchFamily="18" charset="0"/>
              </a:rPr>
              <a:t>1. </a:t>
            </a:r>
            <a:r>
              <a:rPr lang="en-RO" i="1" dirty="0">
                <a:latin typeface="Adobe Garamond Pro" panose="02020502060506020403" pitchFamily="18" charset="0"/>
              </a:rPr>
              <a:t>Ce </a:t>
            </a:r>
            <a:r>
              <a:rPr lang="en-RO" dirty="0">
                <a:latin typeface="Adobe Garamond Pro" panose="02020502060506020403" pitchFamily="18" charset="0"/>
              </a:rPr>
              <a:t>înseamnă?</a:t>
            </a:r>
            <a:endParaRPr lang="en-RO" i="1" dirty="0">
              <a:latin typeface="Adobe Garamond Pro" panose="02020502060506020403" pitchFamily="18" charset="0"/>
            </a:endParaRPr>
          </a:p>
        </p:txBody>
      </p:sp>
      <p:sp>
        <p:nvSpPr>
          <p:cNvPr id="10" name="TextBox 9">
            <a:extLst>
              <a:ext uri="{FF2B5EF4-FFF2-40B4-BE49-F238E27FC236}">
                <a16:creationId xmlns:a16="http://schemas.microsoft.com/office/drawing/2014/main" id="{4A741477-4794-2746-882C-9D28DE1F71A9}"/>
              </a:ext>
            </a:extLst>
          </p:cNvPr>
          <p:cNvSpPr txBox="1"/>
          <p:nvPr/>
        </p:nvSpPr>
        <p:spPr>
          <a:xfrm>
            <a:off x="4981349" y="2240014"/>
            <a:ext cx="2615483" cy="923330"/>
          </a:xfrm>
          <a:prstGeom prst="ellipse">
            <a:avLst/>
          </a:prstGeom>
          <a:noFill/>
        </p:spPr>
        <p:txBody>
          <a:bodyPr wrap="square" rtlCol="0">
            <a:spAutoFit/>
          </a:bodyPr>
          <a:lstStyle/>
          <a:p>
            <a:r>
              <a:rPr lang="en-RO" dirty="0">
                <a:latin typeface="Adobe Garamond Pro" panose="02020502060506020403" pitchFamily="18" charset="0"/>
              </a:rPr>
              <a:t>2. </a:t>
            </a:r>
            <a:r>
              <a:rPr lang="en-RO" i="1" dirty="0">
                <a:latin typeface="Adobe Garamond Pro" panose="02020502060506020403" pitchFamily="18" charset="0"/>
              </a:rPr>
              <a:t>Câte</a:t>
            </a:r>
            <a:r>
              <a:rPr lang="en-RO" dirty="0">
                <a:latin typeface="Adobe Garamond Pro" panose="02020502060506020403" pitchFamily="18" charset="0"/>
              </a:rPr>
              <a:t> argumente pro și contra?</a:t>
            </a:r>
            <a:endParaRPr lang="en-RO" i="1" dirty="0">
              <a:latin typeface="Adobe Garamond Pro" panose="02020502060506020403" pitchFamily="18" charset="0"/>
            </a:endParaRPr>
          </a:p>
        </p:txBody>
      </p:sp>
      <p:sp>
        <p:nvSpPr>
          <p:cNvPr id="11" name="TextBox 10">
            <a:extLst>
              <a:ext uri="{FF2B5EF4-FFF2-40B4-BE49-F238E27FC236}">
                <a16:creationId xmlns:a16="http://schemas.microsoft.com/office/drawing/2014/main" id="{A6CAC028-26CE-BB49-BDE4-494080566573}"/>
              </a:ext>
            </a:extLst>
          </p:cNvPr>
          <p:cNvSpPr txBox="1"/>
          <p:nvPr/>
        </p:nvSpPr>
        <p:spPr>
          <a:xfrm>
            <a:off x="5149260" y="4327040"/>
            <a:ext cx="2111828" cy="1298377"/>
          </a:xfrm>
          <a:prstGeom prst="ellipse">
            <a:avLst/>
          </a:prstGeom>
          <a:noFill/>
        </p:spPr>
        <p:txBody>
          <a:bodyPr wrap="square" rtlCol="0">
            <a:spAutoFit/>
          </a:bodyPr>
          <a:lstStyle/>
          <a:p>
            <a:r>
              <a:rPr lang="en-RO" dirty="0">
                <a:latin typeface="Adobe Garamond Pro" panose="02020502060506020403" pitchFamily="18" charset="0"/>
              </a:rPr>
              <a:t>3. </a:t>
            </a:r>
            <a:r>
              <a:rPr lang="en-RO" i="1" dirty="0">
                <a:latin typeface="Adobe Garamond Pro" panose="02020502060506020403" pitchFamily="18" charset="0"/>
              </a:rPr>
              <a:t>De ce </a:t>
            </a:r>
            <a:r>
              <a:rPr lang="en-RO" dirty="0">
                <a:latin typeface="Adobe Garamond Pro" panose="02020502060506020403" pitchFamily="18" charset="0"/>
              </a:rPr>
              <a:t>este importantă sau relevantă?</a:t>
            </a:r>
            <a:endParaRPr lang="en-RO" i="1" dirty="0">
              <a:latin typeface="Adobe Garamond Pro" panose="02020502060506020403" pitchFamily="18" charset="0"/>
            </a:endParaRPr>
          </a:p>
        </p:txBody>
      </p:sp>
      <p:sp>
        <p:nvSpPr>
          <p:cNvPr id="13" name="TextBox 12">
            <a:extLst>
              <a:ext uri="{FF2B5EF4-FFF2-40B4-BE49-F238E27FC236}">
                <a16:creationId xmlns:a16="http://schemas.microsoft.com/office/drawing/2014/main" id="{4006C61F-FF2A-9C4D-A581-E3C65A02CF25}"/>
              </a:ext>
            </a:extLst>
          </p:cNvPr>
          <p:cNvSpPr txBox="1"/>
          <p:nvPr/>
        </p:nvSpPr>
        <p:spPr>
          <a:xfrm>
            <a:off x="8072116" y="4522262"/>
            <a:ext cx="2759239" cy="908864"/>
          </a:xfrm>
          <a:prstGeom prst="ellipse">
            <a:avLst/>
          </a:prstGeom>
          <a:noFill/>
        </p:spPr>
        <p:txBody>
          <a:bodyPr wrap="square" rtlCol="0">
            <a:spAutoFit/>
          </a:bodyPr>
          <a:lstStyle/>
          <a:p>
            <a:r>
              <a:rPr lang="en-RO" dirty="0">
                <a:latin typeface="Adobe Garamond Pro" panose="02020502060506020403" pitchFamily="18" charset="0"/>
              </a:rPr>
              <a:t>4. </a:t>
            </a:r>
            <a:r>
              <a:rPr lang="en-RO" i="1" dirty="0">
                <a:latin typeface="Adobe Garamond Pro" panose="02020502060506020403" pitchFamily="18" charset="0"/>
              </a:rPr>
              <a:t>Care </a:t>
            </a:r>
            <a:r>
              <a:rPr lang="en-RO" dirty="0">
                <a:latin typeface="Adobe Garamond Pro" panose="02020502060506020403" pitchFamily="18" charset="0"/>
              </a:rPr>
              <a:t>sunt celelalte alternative?</a:t>
            </a:r>
            <a:endParaRPr lang="en-RO" i="1" dirty="0">
              <a:latin typeface="Adobe Garamond Pro" panose="02020502060506020403" pitchFamily="18" charset="0"/>
            </a:endParaRPr>
          </a:p>
        </p:txBody>
      </p:sp>
      <p:sp>
        <p:nvSpPr>
          <p:cNvPr id="6" name="Rectangle 5">
            <a:extLst>
              <a:ext uri="{FF2B5EF4-FFF2-40B4-BE49-F238E27FC236}">
                <a16:creationId xmlns:a16="http://schemas.microsoft.com/office/drawing/2014/main" id="{7113E6B6-B733-C949-ACA6-258398CD4B53}"/>
              </a:ext>
            </a:extLst>
          </p:cNvPr>
          <p:cNvSpPr/>
          <p:nvPr/>
        </p:nvSpPr>
        <p:spPr>
          <a:xfrm>
            <a:off x="8051212" y="387398"/>
            <a:ext cx="1476492" cy="738664"/>
          </a:xfrm>
          <a:prstGeom prst="rect">
            <a:avLst/>
          </a:prstGeom>
        </p:spPr>
        <p:txBody>
          <a:bodyPr wrap="square">
            <a:spAutoFit/>
          </a:bodyPr>
          <a:lstStyle/>
          <a:p>
            <a:pPr algn="ctr"/>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exemple</a:t>
            </a:r>
            <a:r>
              <a:rPr lang="en-US" sz="1400" dirty="0">
                <a:solidFill>
                  <a:srgbClr val="000000"/>
                </a:solidFill>
                <a:latin typeface="Adobe Garamond Pro" panose="02020502060506020403" pitchFamily="18" charset="0"/>
              </a:rPr>
              <a:t>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ilustreze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ceea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înseamnă</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6" name="Rectangle 15">
            <a:extLst>
              <a:ext uri="{FF2B5EF4-FFF2-40B4-BE49-F238E27FC236}">
                <a16:creationId xmlns:a16="http://schemas.microsoft.com/office/drawing/2014/main" id="{FBEA1374-2169-0444-8357-A925A2DFAC88}"/>
              </a:ext>
            </a:extLst>
          </p:cNvPr>
          <p:cNvSpPr/>
          <p:nvPr/>
        </p:nvSpPr>
        <p:spPr>
          <a:xfrm>
            <a:off x="10219298" y="1517815"/>
            <a:ext cx="1366720" cy="523220"/>
          </a:xfrm>
          <a:prstGeom prst="rect">
            <a:avLst/>
          </a:prstGeom>
        </p:spPr>
        <p:txBody>
          <a:bodyPr wrap="square">
            <a:spAutoFit/>
          </a:bodyPr>
          <a:lstStyle/>
          <a:p>
            <a:pPr algn="ctr"/>
            <a:r>
              <a:rPr lang="en-US" sz="1400" dirty="0">
                <a:solidFill>
                  <a:srgbClr val="000000"/>
                </a:solidFill>
                <a:latin typeface="Adobe Garamond Pro" panose="02020502060506020403" pitchFamily="18" charset="0"/>
              </a:rPr>
              <a:t>Pot fi </a:t>
            </a:r>
            <a:r>
              <a:rPr lang="en-US" sz="1400" dirty="0" err="1">
                <a:solidFill>
                  <a:srgbClr val="000000"/>
                </a:solidFill>
                <a:latin typeface="Adobe Garamond Pro" panose="02020502060506020403" pitchFamily="18" charset="0"/>
              </a:rPr>
              <a:t>făcute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mai</a:t>
            </a:r>
            <a:r>
              <a:rPr lang="en-US" sz="1400" dirty="0">
                <a:solidFill>
                  <a:srgbClr val="000000"/>
                </a:solidFill>
                <a:latin typeface="Adobe Garamond Pro" panose="02020502060506020403" pitchFamily="18" charset="0"/>
              </a:rPr>
              <a:t> precise </a:t>
            </a:r>
            <a:r>
              <a:rPr lang="en-US" sz="1400" dirty="0" err="1">
                <a:solidFill>
                  <a:srgbClr val="000000"/>
                </a:solidFill>
                <a:latin typeface="Adobe Garamond Pro" panose="02020502060506020403" pitchFamily="18" charset="0"/>
              </a:rPr>
              <a:t>ideile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7" name="Rectangle 16">
            <a:extLst>
              <a:ext uri="{FF2B5EF4-FFF2-40B4-BE49-F238E27FC236}">
                <a16:creationId xmlns:a16="http://schemas.microsoft.com/office/drawing/2014/main" id="{F4DA1A43-4FCA-7F42-ADB9-A93C77D8C519}"/>
              </a:ext>
            </a:extLst>
          </p:cNvPr>
          <p:cNvSpPr/>
          <p:nvPr/>
        </p:nvSpPr>
        <p:spPr>
          <a:xfrm>
            <a:off x="10823874" y="2332347"/>
            <a:ext cx="1366721" cy="738664"/>
          </a:xfrm>
          <a:prstGeom prst="rect">
            <a:avLst/>
          </a:prstGeom>
        </p:spPr>
        <p:txBody>
          <a:bodyPr wrap="square">
            <a:spAutoFit/>
          </a:bodyPr>
          <a:lstStyle/>
          <a:p>
            <a:pPr algn="ctr"/>
            <a:r>
              <a:rPr lang="en-US" sz="1400" dirty="0">
                <a:solidFill>
                  <a:srgbClr val="000000"/>
                </a:solidFill>
                <a:latin typeface="Adobe Garamond Pro" panose="02020502060506020403" pitchFamily="18" charset="0"/>
              </a:rPr>
              <a:t>Sunt </a:t>
            </a:r>
            <a:r>
              <a:rPr lang="en-US" sz="1400" dirty="0" err="1">
                <a:solidFill>
                  <a:srgbClr val="000000"/>
                </a:solidFill>
                <a:latin typeface="Adobe Garamond Pro" panose="02020502060506020403" pitchFamily="18" charset="0"/>
              </a:rPr>
              <a:t>cuvintele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conceptele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cheie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clare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8" name="Rectangle 17">
            <a:extLst>
              <a:ext uri="{FF2B5EF4-FFF2-40B4-BE49-F238E27FC236}">
                <a16:creationId xmlns:a16="http://schemas.microsoft.com/office/drawing/2014/main" id="{77C7DF9D-CE1B-1442-83BA-EFA9D7EA3904}"/>
              </a:ext>
            </a:extLst>
          </p:cNvPr>
          <p:cNvSpPr/>
          <p:nvPr/>
        </p:nvSpPr>
        <p:spPr>
          <a:xfrm>
            <a:off x="9527704" y="881530"/>
            <a:ext cx="1366720" cy="523220"/>
          </a:xfrm>
          <a:prstGeom prst="rect">
            <a:avLst/>
          </a:prstGeom>
        </p:spPr>
        <p:txBody>
          <a:bodyPr wrap="square">
            <a:spAutoFit/>
          </a:bodyPr>
          <a:lstStyle/>
          <a:p>
            <a:pPr algn="ctr"/>
            <a:r>
              <a:rPr lang="en-US" sz="1400" dirty="0">
                <a:solidFill>
                  <a:srgbClr val="000000"/>
                </a:solidFill>
                <a:latin typeface="Adobe Garamond Pro" panose="02020502060506020403" pitchFamily="18" charset="0"/>
              </a:rPr>
              <a:t>Cum se </a:t>
            </a:r>
            <a:r>
              <a:rPr lang="en-US" sz="1400" dirty="0" err="1">
                <a:solidFill>
                  <a:srgbClr val="000000"/>
                </a:solidFill>
                <a:latin typeface="Adobe Garamond Pro" panose="02020502060506020403" pitchFamily="18" charset="0"/>
              </a:rPr>
              <a:t>leagă</a:t>
            </a:r>
            <a:r>
              <a:rPr lang="en-US" sz="1400" dirty="0">
                <a:solidFill>
                  <a:srgbClr val="000000"/>
                </a:solidFill>
                <a:latin typeface="Adobe Garamond Pro" panose="02020502060506020403" pitchFamily="18" charset="0"/>
              </a:rPr>
              <a:t> de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lucruri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9" name="Rectangle 18">
            <a:extLst>
              <a:ext uri="{FF2B5EF4-FFF2-40B4-BE49-F238E27FC236}">
                <a16:creationId xmlns:a16="http://schemas.microsoft.com/office/drawing/2014/main" id="{3A6B9475-C5E4-4841-B4DB-20A57B5E6E30}"/>
              </a:ext>
            </a:extLst>
          </p:cNvPr>
          <p:cNvSpPr/>
          <p:nvPr/>
        </p:nvSpPr>
        <p:spPr>
          <a:xfrm>
            <a:off x="4652484" y="1372824"/>
            <a:ext cx="1701147" cy="523220"/>
          </a:xfrm>
          <a:prstGeom prst="rect">
            <a:avLst/>
          </a:prstGeom>
        </p:spPr>
        <p:txBody>
          <a:bodyPr wrap="square">
            <a:spAutoFit/>
          </a:bodyPr>
          <a:lstStyle/>
          <a:p>
            <a:pPr algn="ctr"/>
            <a:r>
              <a:rPr lang="en-US" sz="1400" dirty="0" err="1">
                <a:solidFill>
                  <a:srgbClr val="000000"/>
                </a:solidFill>
                <a:latin typeface="Adobe Garamond Pro" panose="02020502060506020403" pitchFamily="18" charset="0"/>
              </a:rPr>
              <a:t>Listează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r>
              <a:rPr lang="en-US" sz="1400" dirty="0">
                <a:solidFill>
                  <a:srgbClr val="000000"/>
                </a:solidFill>
                <a:latin typeface="Adobe Garamond Pro" panose="02020502060506020403" pitchFamily="18" charset="0"/>
              </a:rPr>
              <a:t> pro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contra</a:t>
            </a:r>
            <a:endParaRPr lang="en-US" sz="1400" dirty="0">
              <a:solidFill>
                <a:srgbClr val="000000"/>
              </a:solidFill>
              <a:effectLst/>
              <a:latin typeface="Adobe Garamond Pro" panose="02020502060506020403" pitchFamily="18" charset="0"/>
            </a:endParaRPr>
          </a:p>
        </p:txBody>
      </p:sp>
      <p:sp>
        <p:nvSpPr>
          <p:cNvPr id="20" name="Rectangle 19">
            <a:extLst>
              <a:ext uri="{FF2B5EF4-FFF2-40B4-BE49-F238E27FC236}">
                <a16:creationId xmlns:a16="http://schemas.microsoft.com/office/drawing/2014/main" id="{04964E20-7801-D645-87BE-162362DF808F}"/>
              </a:ext>
            </a:extLst>
          </p:cNvPr>
          <p:cNvSpPr/>
          <p:nvPr/>
        </p:nvSpPr>
        <p:spPr>
          <a:xfrm>
            <a:off x="3367562" y="1883705"/>
            <a:ext cx="1639874" cy="523220"/>
          </a:xfrm>
          <a:prstGeom prst="rect">
            <a:avLst/>
          </a:prstGeom>
        </p:spPr>
        <p:txBody>
          <a:bodyPr wrap="square">
            <a:spAutoFit/>
          </a:bodyPr>
          <a:lstStyle/>
          <a:p>
            <a:pPr algn="ctr"/>
            <a:r>
              <a:rPr lang="en-US" sz="1400" dirty="0" err="1">
                <a:solidFill>
                  <a:srgbClr val="000000"/>
                </a:solidFill>
                <a:latin typeface="Adobe Garamond Pro" panose="02020502060506020403" pitchFamily="18" charset="0"/>
              </a:rPr>
              <a:t>Numără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evaluează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endParaRPr lang="en-US" sz="1400" dirty="0">
              <a:solidFill>
                <a:srgbClr val="000000"/>
              </a:solidFill>
              <a:effectLst/>
              <a:latin typeface="Adobe Garamond Pro" panose="02020502060506020403" pitchFamily="18" charset="0"/>
            </a:endParaRPr>
          </a:p>
        </p:txBody>
      </p:sp>
      <p:sp>
        <p:nvSpPr>
          <p:cNvPr id="21" name="Rectangle 20">
            <a:extLst>
              <a:ext uri="{FF2B5EF4-FFF2-40B4-BE49-F238E27FC236}">
                <a16:creationId xmlns:a16="http://schemas.microsoft.com/office/drawing/2014/main" id="{2641492C-6181-344A-B9A4-6E3B5763F8FB}"/>
              </a:ext>
            </a:extLst>
          </p:cNvPr>
          <p:cNvSpPr/>
          <p:nvPr/>
        </p:nvSpPr>
        <p:spPr>
          <a:xfrm>
            <a:off x="3014183" y="2748548"/>
            <a:ext cx="1305996" cy="523220"/>
          </a:xfrm>
          <a:prstGeom prst="rect">
            <a:avLst/>
          </a:prstGeom>
        </p:spPr>
        <p:txBody>
          <a:bodyPr wrap="square">
            <a:spAutoFit/>
          </a:bodyPr>
          <a:lstStyle/>
          <a:p>
            <a:pPr algn="ctr"/>
            <a:r>
              <a:rPr lang="en-US" sz="1400" dirty="0" err="1">
                <a:solidFill>
                  <a:srgbClr val="000000"/>
                </a:solidFill>
                <a:latin typeface="Adobe Garamond Pro" panose="02020502060506020403" pitchFamily="18" charset="0"/>
              </a:rPr>
              <a:t>Gândește-te</a:t>
            </a:r>
            <a:r>
              <a:rPr lang="en-US" sz="1400" dirty="0">
                <a:solidFill>
                  <a:srgbClr val="000000"/>
                </a:solidFill>
                <a:latin typeface="Adobe Garamond Pro" panose="02020502060506020403" pitchFamily="18" charset="0"/>
              </a:rPr>
              <a:t> la </a:t>
            </a:r>
            <a:r>
              <a:rPr lang="en-US" sz="1400" dirty="0" err="1">
                <a:solidFill>
                  <a:srgbClr val="000000"/>
                </a:solidFill>
                <a:latin typeface="Adobe Garamond Pro" panose="02020502060506020403" pitchFamily="18" charset="0"/>
              </a:rPr>
              <a:t>ambele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părți</a:t>
            </a:r>
            <a:endParaRPr lang="en-US" sz="1400" dirty="0">
              <a:solidFill>
                <a:srgbClr val="000000"/>
              </a:solidFill>
              <a:effectLst/>
              <a:latin typeface="Adobe Garamond Pro" panose="02020502060506020403" pitchFamily="18" charset="0"/>
            </a:endParaRPr>
          </a:p>
        </p:txBody>
      </p:sp>
      <p:sp>
        <p:nvSpPr>
          <p:cNvPr id="22" name="Rectangle 21">
            <a:extLst>
              <a:ext uri="{FF2B5EF4-FFF2-40B4-BE49-F238E27FC236}">
                <a16:creationId xmlns:a16="http://schemas.microsoft.com/office/drawing/2014/main" id="{921304C1-1FC2-5847-BFDD-EB28F08FE206}"/>
              </a:ext>
            </a:extLst>
          </p:cNvPr>
          <p:cNvSpPr/>
          <p:nvPr/>
        </p:nvSpPr>
        <p:spPr>
          <a:xfrm>
            <a:off x="3090005" y="3594211"/>
            <a:ext cx="1255558" cy="523220"/>
          </a:xfrm>
          <a:prstGeom prst="rect">
            <a:avLst/>
          </a:prstGeom>
        </p:spPr>
        <p:txBody>
          <a:bodyPr wrap="square">
            <a:spAutoFit/>
          </a:bodyPr>
          <a:lstStyle/>
          <a:p>
            <a:pPr algn="ctr"/>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contraexemple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3" name="Rectangle 22">
            <a:extLst>
              <a:ext uri="{FF2B5EF4-FFF2-40B4-BE49-F238E27FC236}">
                <a16:creationId xmlns:a16="http://schemas.microsoft.com/office/drawing/2014/main" id="{ABC519C2-047A-2E44-B490-6AF3807A4720}"/>
              </a:ext>
            </a:extLst>
          </p:cNvPr>
          <p:cNvSpPr/>
          <p:nvPr/>
        </p:nvSpPr>
        <p:spPr>
          <a:xfrm>
            <a:off x="3211564" y="4809430"/>
            <a:ext cx="1255557" cy="738664"/>
          </a:xfrm>
          <a:prstGeom prst="rect">
            <a:avLst/>
          </a:prstGeom>
        </p:spPr>
        <p:txBody>
          <a:bodyPr wrap="square">
            <a:spAutoFit/>
          </a:bodyPr>
          <a:lstStyle/>
          <a:p>
            <a:pPr algn="ctr"/>
            <a:r>
              <a:rPr lang="en-US" sz="1400" dirty="0">
                <a:solidFill>
                  <a:srgbClr val="000000"/>
                </a:solidFill>
                <a:latin typeface="Adobe Garamond Pro" panose="02020502060506020403" pitchFamily="18" charset="0"/>
              </a:rPr>
              <a:t>Care sunt </a:t>
            </a:r>
            <a:r>
              <a:rPr lang="en-US" sz="1400" dirty="0" err="1">
                <a:solidFill>
                  <a:srgbClr val="000000"/>
                </a:solidFill>
                <a:latin typeface="Adobe Garamond Pro" panose="02020502060506020403" pitchFamily="18" charset="0"/>
              </a:rPr>
              <a:t>consecințele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principale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4" name="Rectangle 23">
            <a:extLst>
              <a:ext uri="{FF2B5EF4-FFF2-40B4-BE49-F238E27FC236}">
                <a16:creationId xmlns:a16="http://schemas.microsoft.com/office/drawing/2014/main" id="{FCDBC1FF-62A3-1545-ABF7-CC90CA1254C2}"/>
              </a:ext>
            </a:extLst>
          </p:cNvPr>
          <p:cNvSpPr/>
          <p:nvPr/>
        </p:nvSpPr>
        <p:spPr>
          <a:xfrm>
            <a:off x="3542354" y="5870537"/>
            <a:ext cx="1465082" cy="523220"/>
          </a:xfrm>
          <a:prstGeom prst="rect">
            <a:avLst/>
          </a:prstGeom>
        </p:spPr>
        <p:txBody>
          <a:bodyPr wrap="square">
            <a:spAutoFit/>
          </a:bodyPr>
          <a:lstStyle/>
          <a:p>
            <a:pPr algn="ctr"/>
            <a:r>
              <a:rPr lang="en-US" sz="1400" dirty="0">
                <a:solidFill>
                  <a:srgbClr val="000000"/>
                </a:solidFill>
                <a:latin typeface="Adobe Garamond Pro" panose="02020502060506020403" pitchFamily="18" charset="0"/>
              </a:rPr>
              <a:t>Cum ne </a:t>
            </a:r>
            <a:r>
              <a:rPr lang="en-US" sz="1400" dirty="0" err="1">
                <a:solidFill>
                  <a:srgbClr val="000000"/>
                </a:solidFill>
                <a:latin typeface="Adobe Garamond Pro" panose="02020502060506020403" pitchFamily="18" charset="0"/>
              </a:rPr>
              <a:t>afectează</a:t>
            </a:r>
            <a:r>
              <a:rPr lang="en-US" sz="1400" dirty="0">
                <a:solidFill>
                  <a:srgbClr val="000000"/>
                </a:solidFill>
                <a:latin typeface="Adobe Garamond Pro" panose="02020502060506020403" pitchFamily="18" charset="0"/>
              </a:rPr>
              <a:t>? Este </a:t>
            </a:r>
            <a:r>
              <a:rPr lang="en-US" sz="1400" dirty="0" err="1">
                <a:solidFill>
                  <a:srgbClr val="000000"/>
                </a:solidFill>
                <a:latin typeface="Adobe Garamond Pro" panose="02020502060506020403" pitchFamily="18" charset="0"/>
              </a:rPr>
              <a:t>folositoare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5" name="Rectangle 24">
            <a:extLst>
              <a:ext uri="{FF2B5EF4-FFF2-40B4-BE49-F238E27FC236}">
                <a16:creationId xmlns:a16="http://schemas.microsoft.com/office/drawing/2014/main" id="{93BA1882-EE3D-B242-8F4E-4E120A48182B}"/>
              </a:ext>
            </a:extLst>
          </p:cNvPr>
          <p:cNvSpPr/>
          <p:nvPr/>
        </p:nvSpPr>
        <p:spPr>
          <a:xfrm>
            <a:off x="5148943" y="6283545"/>
            <a:ext cx="1643744" cy="523220"/>
          </a:xfrm>
          <a:prstGeom prst="rect">
            <a:avLst/>
          </a:prstGeom>
        </p:spPr>
        <p:txBody>
          <a:bodyPr wrap="square">
            <a:spAutoFit/>
          </a:bodyPr>
          <a:lstStyle/>
          <a:p>
            <a:pPr algn="ctr"/>
            <a:r>
              <a:rPr lang="en-US" sz="1400" dirty="0">
                <a:solidFill>
                  <a:srgbClr val="000000"/>
                </a:solidFill>
                <a:latin typeface="Adobe Garamond Pro" panose="02020502060506020403" pitchFamily="18" charset="0"/>
              </a:rPr>
              <a:t>Am </a:t>
            </a:r>
            <a:r>
              <a:rPr lang="en-US" sz="1400" dirty="0" err="1">
                <a:solidFill>
                  <a:srgbClr val="000000"/>
                </a:solidFill>
                <a:latin typeface="Adobe Garamond Pro" panose="02020502060506020403" pitchFamily="18" charset="0"/>
              </a:rPr>
              <a:t>aflat</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ceva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nou</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interesant</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6" name="Rectangle 25">
            <a:extLst>
              <a:ext uri="{FF2B5EF4-FFF2-40B4-BE49-F238E27FC236}">
                <a16:creationId xmlns:a16="http://schemas.microsoft.com/office/drawing/2014/main" id="{6F697E37-9C45-554C-9471-2201DDC0394B}"/>
              </a:ext>
            </a:extLst>
          </p:cNvPr>
          <p:cNvSpPr/>
          <p:nvPr/>
        </p:nvSpPr>
        <p:spPr>
          <a:xfrm>
            <a:off x="9149936" y="6025072"/>
            <a:ext cx="1681419" cy="523220"/>
          </a:xfrm>
          <a:prstGeom prst="rect">
            <a:avLst/>
          </a:prstGeom>
        </p:spPr>
        <p:txBody>
          <a:bodyPr wrap="square">
            <a:spAutoFit/>
          </a:bodyPr>
          <a:lstStyle/>
          <a:p>
            <a:pPr algn="ctr"/>
            <a:r>
              <a:rPr lang="en-US" sz="1400" dirty="0">
                <a:solidFill>
                  <a:srgbClr val="000000"/>
                </a:solidFill>
                <a:latin typeface="Adobe Garamond Pro" panose="02020502060506020403" pitchFamily="18" charset="0"/>
              </a:rPr>
              <a:t>Ce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informații</a:t>
            </a:r>
            <a:r>
              <a:rPr lang="en-US" sz="1400" dirty="0">
                <a:solidFill>
                  <a:srgbClr val="000000"/>
                </a:solidFill>
                <a:latin typeface="Adobe Garamond Pro" panose="02020502060506020403" pitchFamily="18" charset="0"/>
              </a:rPr>
              <a:t> pot fi </a:t>
            </a:r>
            <a:r>
              <a:rPr lang="en-US" sz="1400" dirty="0" err="1">
                <a:solidFill>
                  <a:srgbClr val="000000"/>
                </a:solidFill>
                <a:latin typeface="Adobe Garamond Pro" panose="02020502060506020403" pitchFamily="18" charset="0"/>
              </a:rPr>
              <a:t>relevante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7" name="Rectangle 26">
            <a:extLst>
              <a:ext uri="{FF2B5EF4-FFF2-40B4-BE49-F238E27FC236}">
                <a16:creationId xmlns:a16="http://schemas.microsoft.com/office/drawing/2014/main" id="{C081D00B-9419-F241-9B89-F1B437891A83}"/>
              </a:ext>
            </a:extLst>
          </p:cNvPr>
          <p:cNvSpPr/>
          <p:nvPr/>
        </p:nvSpPr>
        <p:spPr>
          <a:xfrm>
            <a:off x="10374499" y="5248286"/>
            <a:ext cx="1941883" cy="523220"/>
          </a:xfrm>
          <a:prstGeom prst="rect">
            <a:avLst/>
          </a:prstGeom>
        </p:spPr>
        <p:txBody>
          <a:bodyPr wrap="square">
            <a:spAutoFit/>
          </a:bodyPr>
          <a:lstStyle/>
          <a:p>
            <a:pPr algn="ctr"/>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cazuri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similare</a:t>
            </a:r>
            <a:r>
              <a:rPr lang="en-US" sz="1400" dirty="0">
                <a:solidFill>
                  <a:srgbClr val="000000"/>
                </a:solidFill>
                <a:latin typeface="Adobe Garamond Pro" panose="02020502060506020403" pitchFamily="18" charset="0"/>
              </a:rPr>
              <a:t> la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mă</a:t>
            </a:r>
            <a:r>
              <a:rPr lang="en-US" sz="1400" dirty="0">
                <a:solidFill>
                  <a:srgbClr val="000000"/>
                </a:solidFill>
                <a:latin typeface="Adobe Garamond Pro" panose="02020502060506020403" pitchFamily="18" charset="0"/>
              </a:rPr>
              <a:t> pot </a:t>
            </a:r>
            <a:r>
              <a:rPr lang="en-US" sz="1400" dirty="0" err="1">
                <a:solidFill>
                  <a:srgbClr val="000000"/>
                </a:solidFill>
                <a:latin typeface="Adobe Garamond Pro" panose="02020502060506020403" pitchFamily="18" charset="0"/>
              </a:rPr>
              <a:t>gândi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cxnSp>
        <p:nvCxnSpPr>
          <p:cNvPr id="29" name="Straight Arrow Connector 28">
            <a:extLst>
              <a:ext uri="{FF2B5EF4-FFF2-40B4-BE49-F238E27FC236}">
                <a16:creationId xmlns:a16="http://schemas.microsoft.com/office/drawing/2014/main" id="{0CBBB9C1-05F7-2940-8B69-9536666C2516}"/>
              </a:ext>
            </a:extLst>
          </p:cNvPr>
          <p:cNvCxnSpPr>
            <a:cxnSpLocks/>
            <a:endCxn id="5" idx="3"/>
          </p:cNvCxnSpPr>
          <p:nvPr/>
        </p:nvCxnSpPr>
        <p:spPr>
          <a:xfrm flipV="1">
            <a:off x="8196943" y="3103533"/>
            <a:ext cx="330377" cy="3828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6A177B0-A140-984D-B3C7-BE0D7D155E3B}"/>
              </a:ext>
            </a:extLst>
          </p:cNvPr>
          <p:cNvCxnSpPr>
            <a:cxnSpLocks/>
          </p:cNvCxnSpPr>
          <p:nvPr/>
        </p:nvCxnSpPr>
        <p:spPr>
          <a:xfrm flipH="1" flipV="1">
            <a:off x="6701795" y="3099078"/>
            <a:ext cx="276370" cy="3370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12DAE39-3767-2B4D-AFC2-8AEF7B33D46E}"/>
              </a:ext>
            </a:extLst>
          </p:cNvPr>
          <p:cNvCxnSpPr>
            <a:cxnSpLocks/>
          </p:cNvCxnSpPr>
          <p:nvPr/>
        </p:nvCxnSpPr>
        <p:spPr>
          <a:xfrm flipH="1">
            <a:off x="6701795" y="4228238"/>
            <a:ext cx="337946" cy="3059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2C1A0157-585C-4D4F-8F32-AF2391CFDE5D}"/>
              </a:ext>
            </a:extLst>
          </p:cNvPr>
          <p:cNvCxnSpPr>
            <a:cxnSpLocks/>
            <a:endCxn id="13" idx="1"/>
          </p:cNvCxnSpPr>
          <p:nvPr/>
        </p:nvCxnSpPr>
        <p:spPr>
          <a:xfrm>
            <a:off x="8066181" y="4175662"/>
            <a:ext cx="410016" cy="4797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D633EFD-E6BB-B54E-89A5-2921F6762D33}"/>
              </a:ext>
            </a:extLst>
          </p:cNvPr>
          <p:cNvCxnSpPr>
            <a:cxnSpLocks/>
            <a:stCxn id="5" idx="6"/>
          </p:cNvCxnSpPr>
          <p:nvPr/>
        </p:nvCxnSpPr>
        <p:spPr>
          <a:xfrm flipV="1">
            <a:off x="9930342" y="2512859"/>
            <a:ext cx="893532" cy="2693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1EF1FD7B-9386-D64F-8842-7C3D960E9597}"/>
              </a:ext>
            </a:extLst>
          </p:cNvPr>
          <p:cNvCxnSpPr>
            <a:cxnSpLocks/>
          </p:cNvCxnSpPr>
          <p:nvPr/>
        </p:nvCxnSpPr>
        <p:spPr>
          <a:xfrm flipV="1">
            <a:off x="9527704" y="1848831"/>
            <a:ext cx="850126" cy="6959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22D94CA-D2A9-1845-AC2A-A23F9DA6EF88}"/>
              </a:ext>
            </a:extLst>
          </p:cNvPr>
          <p:cNvCxnSpPr>
            <a:cxnSpLocks/>
          </p:cNvCxnSpPr>
          <p:nvPr/>
        </p:nvCxnSpPr>
        <p:spPr>
          <a:xfrm flipV="1">
            <a:off x="9226366" y="1404750"/>
            <a:ext cx="562595" cy="9806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0DB6B9C8-6EEA-B845-BB02-C0779FB36F4B}"/>
              </a:ext>
            </a:extLst>
          </p:cNvPr>
          <p:cNvCxnSpPr>
            <a:cxnSpLocks/>
            <a:endCxn id="6" idx="2"/>
          </p:cNvCxnSpPr>
          <p:nvPr/>
        </p:nvCxnSpPr>
        <p:spPr>
          <a:xfrm flipH="1" flipV="1">
            <a:off x="8789458" y="1126062"/>
            <a:ext cx="77076" cy="12593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34296E10-6DF9-4D41-AE15-E4AEE925B43B}"/>
              </a:ext>
            </a:extLst>
          </p:cNvPr>
          <p:cNvCxnSpPr/>
          <p:nvPr/>
        </p:nvCxnSpPr>
        <p:spPr>
          <a:xfrm flipH="1" flipV="1">
            <a:off x="5802086" y="1895096"/>
            <a:ext cx="168729" cy="3449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FFB87F0D-5269-AB41-9ACB-48FC975301B5}"/>
              </a:ext>
            </a:extLst>
          </p:cNvPr>
          <p:cNvCxnSpPr>
            <a:stCxn id="10" idx="1"/>
          </p:cNvCxnSpPr>
          <p:nvPr/>
        </p:nvCxnSpPr>
        <p:spPr>
          <a:xfrm flipH="1" flipV="1">
            <a:off x="4839968" y="2196811"/>
            <a:ext cx="524410" cy="1784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C9977B46-9ED2-FD40-8DCE-468406DE357B}"/>
              </a:ext>
            </a:extLst>
          </p:cNvPr>
          <p:cNvCxnSpPr>
            <a:cxnSpLocks/>
          </p:cNvCxnSpPr>
          <p:nvPr/>
        </p:nvCxnSpPr>
        <p:spPr>
          <a:xfrm flipH="1">
            <a:off x="4183704" y="2813196"/>
            <a:ext cx="863901" cy="1826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CFB900FE-0817-474E-A918-762498DFFED6}"/>
              </a:ext>
            </a:extLst>
          </p:cNvPr>
          <p:cNvCxnSpPr>
            <a:stCxn id="10" idx="3"/>
          </p:cNvCxnSpPr>
          <p:nvPr/>
        </p:nvCxnSpPr>
        <p:spPr>
          <a:xfrm flipH="1">
            <a:off x="4247361" y="3028125"/>
            <a:ext cx="1117017" cy="6892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60AFDA70-621C-4242-BAFC-84BEFC60ACEE}"/>
              </a:ext>
            </a:extLst>
          </p:cNvPr>
          <p:cNvCxnSpPr>
            <a:stCxn id="11" idx="2"/>
          </p:cNvCxnSpPr>
          <p:nvPr/>
        </p:nvCxnSpPr>
        <p:spPr>
          <a:xfrm flipH="1">
            <a:off x="4247361" y="4976229"/>
            <a:ext cx="901899" cy="2025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19F7CF60-B82B-374B-9FAB-71F77D6297E1}"/>
              </a:ext>
            </a:extLst>
          </p:cNvPr>
          <p:cNvCxnSpPr>
            <a:stCxn id="11" idx="3"/>
          </p:cNvCxnSpPr>
          <p:nvPr/>
        </p:nvCxnSpPr>
        <p:spPr>
          <a:xfrm flipH="1">
            <a:off x="4839968" y="5435274"/>
            <a:ext cx="618562" cy="4498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78CDE109-9B93-4A48-8D4A-5DF23B7DE936}"/>
              </a:ext>
            </a:extLst>
          </p:cNvPr>
          <p:cNvCxnSpPr>
            <a:stCxn id="11" idx="4"/>
          </p:cNvCxnSpPr>
          <p:nvPr/>
        </p:nvCxnSpPr>
        <p:spPr>
          <a:xfrm>
            <a:off x="6205174" y="5625417"/>
            <a:ext cx="0" cy="69177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C3FA8CA0-4050-F04E-98CA-F9C3D7A72687}"/>
              </a:ext>
            </a:extLst>
          </p:cNvPr>
          <p:cNvCxnSpPr>
            <a:cxnSpLocks/>
            <a:stCxn id="13" idx="4"/>
          </p:cNvCxnSpPr>
          <p:nvPr/>
        </p:nvCxnSpPr>
        <p:spPr>
          <a:xfrm>
            <a:off x="9451736" y="5431126"/>
            <a:ext cx="176118" cy="59394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BBA3E15E-0E47-9249-916B-96E12C26F97A}"/>
              </a:ext>
            </a:extLst>
          </p:cNvPr>
          <p:cNvCxnSpPr/>
          <p:nvPr/>
        </p:nvCxnSpPr>
        <p:spPr>
          <a:xfrm>
            <a:off x="9990645" y="5340185"/>
            <a:ext cx="386463" cy="2079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953AEFB8-89F1-7C48-B54A-DC6D25519544}"/>
              </a:ext>
            </a:extLst>
          </p:cNvPr>
          <p:cNvSpPr txBox="1"/>
          <p:nvPr/>
        </p:nvSpPr>
        <p:spPr>
          <a:xfrm>
            <a:off x="1" y="1467625"/>
            <a:ext cx="2873828" cy="1077218"/>
          </a:xfrm>
          <a:prstGeom prst="rect">
            <a:avLst/>
          </a:prstGeom>
          <a:noFill/>
        </p:spPr>
        <p:txBody>
          <a:bodyPr wrap="square" rtlCol="0">
            <a:spAutoFit/>
          </a:bodyPr>
          <a:lstStyle/>
          <a:p>
            <a:pPr marL="457200" indent="-457200">
              <a:buFont typeface="Arial" panose="020B0604020202020204" pitchFamily="34" charset="0"/>
              <a:buChar char="•"/>
            </a:pPr>
            <a:r>
              <a:rPr lang="en-RO" sz="3200" dirty="0">
                <a:latin typeface="Adobe Garamond Pro" panose="02020502060506020403" pitchFamily="18" charset="0"/>
              </a:rPr>
              <a:t>Gândire clară și rațională</a:t>
            </a:r>
          </a:p>
        </p:txBody>
      </p:sp>
      <p:pic>
        <p:nvPicPr>
          <p:cNvPr id="41" name="Graphic 40">
            <a:extLst>
              <a:ext uri="{FF2B5EF4-FFF2-40B4-BE49-F238E27FC236}">
                <a16:creationId xmlns:a16="http://schemas.microsoft.com/office/drawing/2014/main" id="{3EAFF378-B699-FA4E-BEB5-2E0559C8E12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938886" y="-2830257"/>
            <a:ext cx="2369135" cy="1298019"/>
          </a:xfrm>
          <a:prstGeom prst="rect">
            <a:avLst/>
          </a:prstGeom>
        </p:spPr>
      </p:pic>
      <p:sp>
        <p:nvSpPr>
          <p:cNvPr id="44" name="TextBox 43">
            <a:extLst>
              <a:ext uri="{FF2B5EF4-FFF2-40B4-BE49-F238E27FC236}">
                <a16:creationId xmlns:a16="http://schemas.microsoft.com/office/drawing/2014/main" id="{798D07D8-61A6-2A43-93E0-25359F0A54D9}"/>
              </a:ext>
            </a:extLst>
          </p:cNvPr>
          <p:cNvSpPr txBox="1"/>
          <p:nvPr/>
        </p:nvSpPr>
        <p:spPr>
          <a:xfrm>
            <a:off x="14720849" y="1990670"/>
            <a:ext cx="7135963" cy="2862322"/>
          </a:xfrm>
          <a:prstGeom prst="rect">
            <a:avLst/>
          </a:prstGeom>
          <a:noFill/>
        </p:spPr>
        <p:txBody>
          <a:bodyPr wrap="square" rtlCol="0">
            <a:spAutoFit/>
          </a:bodyPr>
          <a:lstStyle/>
          <a:p>
            <a:r>
              <a:rPr lang="ro-RO" sz="2000" dirty="0">
                <a:latin typeface="Adobe Garamond Pro" panose="02020502060506020403" pitchFamily="18" charset="0"/>
              </a:rPr>
              <a:t>Moartea – lucrul cel mai înfricoșător – e nimic pentru noi, deoarece, atunci când noi suntem, moartea nu e prezentă, iar atunci când moartea e prezentă, noi nu suntem. Prin urmare, ea nu există nici pentru vii, nici pentru morți, deoarece pentru primii ea nu este, iar ultimii nu mai sunt ei. Însă mulțimea ba fuge de moarte ca de cel mai mare dintre rele, ba o alege ca fiind o încetare a relelor din viață. Dar înțeleptul nu refuză să trăiască, nici nu se teme să nu trăiască.</a:t>
            </a:r>
          </a:p>
          <a:p>
            <a:endParaRPr lang="ro-RO" sz="2000" dirty="0">
              <a:latin typeface="Adobe Garamond Pro" panose="02020502060506020403" pitchFamily="18" charset="0"/>
            </a:endParaRPr>
          </a:p>
          <a:p>
            <a:pPr algn="r"/>
            <a:r>
              <a:rPr lang="ro-RO" sz="2000" dirty="0">
                <a:latin typeface="Adobe Garamond Pro" panose="02020502060506020403" pitchFamily="18" charset="0"/>
              </a:rPr>
              <a:t>Epicur, </a:t>
            </a:r>
            <a:r>
              <a:rPr lang="ro-RO" sz="2000" i="1" dirty="0">
                <a:latin typeface="Adobe Garamond Pro" panose="02020502060506020403" pitchFamily="18" charset="0"/>
              </a:rPr>
              <a:t>Scrisoare către </a:t>
            </a:r>
            <a:r>
              <a:rPr lang="ro-RO" sz="2000" i="1" dirty="0" err="1">
                <a:latin typeface="Adobe Garamond Pro" panose="02020502060506020403" pitchFamily="18" charset="0"/>
              </a:rPr>
              <a:t>Menoikeus</a:t>
            </a:r>
            <a:r>
              <a:rPr lang="ro-RO" sz="2000" dirty="0">
                <a:latin typeface="Adobe Garamond Pro" panose="02020502060506020403" pitchFamily="18" charset="0"/>
              </a:rPr>
              <a:t>, 125</a:t>
            </a:r>
          </a:p>
        </p:txBody>
      </p:sp>
    </p:spTree>
    <p:extLst>
      <p:ext uri="{BB962C8B-B14F-4D97-AF65-F5344CB8AC3E}">
        <p14:creationId xmlns:p14="http://schemas.microsoft.com/office/powerpoint/2010/main" val="2853331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9" name="TextBox 8">
            <a:extLst>
              <a:ext uri="{FF2B5EF4-FFF2-40B4-BE49-F238E27FC236}">
                <a16:creationId xmlns:a16="http://schemas.microsoft.com/office/drawing/2014/main" id="{761BFE6A-854F-AF46-9008-E8FC4E04733B}"/>
              </a:ext>
            </a:extLst>
          </p:cNvPr>
          <p:cNvSpPr txBox="1"/>
          <p:nvPr/>
        </p:nvSpPr>
        <p:spPr>
          <a:xfrm>
            <a:off x="269565" y="372726"/>
            <a:ext cx="3182246"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a:t>
            </a:r>
          </a:p>
        </p:txBody>
      </p:sp>
      <p:sp>
        <p:nvSpPr>
          <p:cNvPr id="2" name="TextBox 1">
            <a:extLst>
              <a:ext uri="{FF2B5EF4-FFF2-40B4-BE49-F238E27FC236}">
                <a16:creationId xmlns:a16="http://schemas.microsoft.com/office/drawing/2014/main" id="{FF4F391F-00FE-CB4B-BCB8-9BEE907D43E3}"/>
              </a:ext>
            </a:extLst>
          </p:cNvPr>
          <p:cNvSpPr txBox="1"/>
          <p:nvPr/>
        </p:nvSpPr>
        <p:spPr>
          <a:xfrm>
            <a:off x="-8137" y="1122320"/>
            <a:ext cx="2990054" cy="646331"/>
          </a:xfrm>
          <a:prstGeom prst="rect">
            <a:avLst/>
          </a:prstGeom>
          <a:noFill/>
        </p:spPr>
        <p:txBody>
          <a:bodyPr wrap="square" rtlCol="0">
            <a:spAutoFit/>
          </a:bodyPr>
          <a:lstStyle/>
          <a:p>
            <a:pPr algn="ctr"/>
            <a:r>
              <a:rPr lang="en-RO" b="1" dirty="0">
                <a:latin typeface="Adobe Garamond Pro Bold" panose="02020502060506020403" pitchFamily="18" charset="0"/>
              </a:rPr>
              <a:t>„Împătrita cale către o gândire critică“</a:t>
            </a:r>
          </a:p>
        </p:txBody>
      </p:sp>
      <p:sp>
        <p:nvSpPr>
          <p:cNvPr id="5" name="TextBox 4">
            <a:extLst>
              <a:ext uri="{FF2B5EF4-FFF2-40B4-BE49-F238E27FC236}">
                <a16:creationId xmlns:a16="http://schemas.microsoft.com/office/drawing/2014/main" id="{BA46C269-1A65-F544-B38C-F581A01B1109}"/>
              </a:ext>
            </a:extLst>
          </p:cNvPr>
          <p:cNvSpPr txBox="1"/>
          <p:nvPr/>
        </p:nvSpPr>
        <p:spPr>
          <a:xfrm>
            <a:off x="-317301" y="1624029"/>
            <a:ext cx="2503656" cy="519351"/>
          </a:xfrm>
          <a:prstGeom prst="ellipse">
            <a:avLst/>
          </a:prstGeom>
          <a:noFill/>
        </p:spPr>
        <p:txBody>
          <a:bodyPr wrap="square" rtlCol="0">
            <a:spAutoFit/>
          </a:bodyPr>
          <a:lstStyle/>
          <a:p>
            <a:r>
              <a:rPr lang="en-RO" dirty="0">
                <a:latin typeface="Adobe Garamond Pro" panose="02020502060506020403" pitchFamily="18" charset="0"/>
              </a:rPr>
              <a:t>1. </a:t>
            </a:r>
            <a:r>
              <a:rPr lang="en-RO" i="1" dirty="0">
                <a:latin typeface="Adobe Garamond Pro" panose="02020502060506020403" pitchFamily="18" charset="0"/>
              </a:rPr>
              <a:t>Ce </a:t>
            </a:r>
            <a:r>
              <a:rPr lang="en-RO" dirty="0">
                <a:latin typeface="Adobe Garamond Pro" panose="02020502060506020403" pitchFamily="18" charset="0"/>
              </a:rPr>
              <a:t>înseamnă?</a:t>
            </a:r>
            <a:endParaRPr lang="en-RO" i="1" dirty="0">
              <a:latin typeface="Adobe Garamond Pro" panose="02020502060506020403" pitchFamily="18" charset="0"/>
            </a:endParaRPr>
          </a:p>
        </p:txBody>
      </p:sp>
      <p:sp>
        <p:nvSpPr>
          <p:cNvPr id="10" name="TextBox 9">
            <a:extLst>
              <a:ext uri="{FF2B5EF4-FFF2-40B4-BE49-F238E27FC236}">
                <a16:creationId xmlns:a16="http://schemas.microsoft.com/office/drawing/2014/main" id="{4A741477-4794-2746-882C-9D28DE1F71A9}"/>
              </a:ext>
            </a:extLst>
          </p:cNvPr>
          <p:cNvSpPr txBox="1"/>
          <p:nvPr/>
        </p:nvSpPr>
        <p:spPr>
          <a:xfrm>
            <a:off x="-660648" y="2979533"/>
            <a:ext cx="4501005" cy="519351"/>
          </a:xfrm>
          <a:prstGeom prst="ellipse">
            <a:avLst/>
          </a:prstGeom>
          <a:noFill/>
        </p:spPr>
        <p:txBody>
          <a:bodyPr wrap="square" rtlCol="0">
            <a:spAutoFit/>
          </a:bodyPr>
          <a:lstStyle/>
          <a:p>
            <a:r>
              <a:rPr lang="en-RO" dirty="0">
                <a:latin typeface="Adobe Garamond Pro" panose="02020502060506020403" pitchFamily="18" charset="0"/>
              </a:rPr>
              <a:t>2. </a:t>
            </a:r>
            <a:r>
              <a:rPr lang="en-RO" i="1" dirty="0">
                <a:latin typeface="Adobe Garamond Pro" panose="02020502060506020403" pitchFamily="18" charset="0"/>
              </a:rPr>
              <a:t>Câte</a:t>
            </a:r>
            <a:r>
              <a:rPr lang="en-RO" dirty="0">
                <a:latin typeface="Adobe Garamond Pro" panose="02020502060506020403" pitchFamily="18" charset="0"/>
              </a:rPr>
              <a:t> argumente pro și contra?</a:t>
            </a:r>
            <a:endParaRPr lang="en-RO" i="1" dirty="0">
              <a:latin typeface="Adobe Garamond Pro" panose="02020502060506020403" pitchFamily="18" charset="0"/>
            </a:endParaRPr>
          </a:p>
        </p:txBody>
      </p:sp>
      <p:sp>
        <p:nvSpPr>
          <p:cNvPr id="11" name="TextBox 10">
            <a:extLst>
              <a:ext uri="{FF2B5EF4-FFF2-40B4-BE49-F238E27FC236}">
                <a16:creationId xmlns:a16="http://schemas.microsoft.com/office/drawing/2014/main" id="{A6CAC028-26CE-BB49-BDE4-494080566573}"/>
              </a:ext>
            </a:extLst>
          </p:cNvPr>
          <p:cNvSpPr txBox="1"/>
          <p:nvPr/>
        </p:nvSpPr>
        <p:spPr>
          <a:xfrm>
            <a:off x="-692343" y="4064747"/>
            <a:ext cx="4878003" cy="908864"/>
          </a:xfrm>
          <a:prstGeom prst="ellipse">
            <a:avLst/>
          </a:prstGeom>
          <a:noFill/>
        </p:spPr>
        <p:txBody>
          <a:bodyPr wrap="square" rtlCol="0">
            <a:spAutoFit/>
          </a:bodyPr>
          <a:lstStyle/>
          <a:p>
            <a:r>
              <a:rPr lang="en-RO" dirty="0">
                <a:latin typeface="Adobe Garamond Pro" panose="02020502060506020403" pitchFamily="18" charset="0"/>
              </a:rPr>
              <a:t>3. </a:t>
            </a:r>
            <a:r>
              <a:rPr lang="en-RO" i="1" dirty="0">
                <a:latin typeface="Adobe Garamond Pro" panose="02020502060506020403" pitchFamily="18" charset="0"/>
              </a:rPr>
              <a:t>De ce </a:t>
            </a:r>
            <a:r>
              <a:rPr lang="en-RO" dirty="0">
                <a:latin typeface="Adobe Garamond Pro" panose="02020502060506020403" pitchFamily="18" charset="0"/>
              </a:rPr>
              <a:t>este importantă sau relevantă?</a:t>
            </a:r>
            <a:endParaRPr lang="en-RO" i="1" dirty="0">
              <a:latin typeface="Adobe Garamond Pro" panose="02020502060506020403" pitchFamily="18" charset="0"/>
            </a:endParaRPr>
          </a:p>
        </p:txBody>
      </p:sp>
      <p:sp>
        <p:nvSpPr>
          <p:cNvPr id="13" name="TextBox 12">
            <a:extLst>
              <a:ext uri="{FF2B5EF4-FFF2-40B4-BE49-F238E27FC236}">
                <a16:creationId xmlns:a16="http://schemas.microsoft.com/office/drawing/2014/main" id="{4006C61F-FF2A-9C4D-A581-E3C65A02CF25}"/>
              </a:ext>
            </a:extLst>
          </p:cNvPr>
          <p:cNvSpPr txBox="1"/>
          <p:nvPr/>
        </p:nvSpPr>
        <p:spPr>
          <a:xfrm>
            <a:off x="-660025" y="5306340"/>
            <a:ext cx="4342561" cy="519351"/>
          </a:xfrm>
          <a:prstGeom prst="ellipse">
            <a:avLst/>
          </a:prstGeom>
          <a:noFill/>
        </p:spPr>
        <p:txBody>
          <a:bodyPr wrap="square" rtlCol="0">
            <a:spAutoFit/>
          </a:bodyPr>
          <a:lstStyle/>
          <a:p>
            <a:r>
              <a:rPr lang="en-RO" dirty="0">
                <a:latin typeface="Adobe Garamond Pro" panose="02020502060506020403" pitchFamily="18" charset="0"/>
              </a:rPr>
              <a:t>4. </a:t>
            </a:r>
            <a:r>
              <a:rPr lang="en-RO" i="1" dirty="0">
                <a:latin typeface="Adobe Garamond Pro" panose="02020502060506020403" pitchFamily="18" charset="0"/>
              </a:rPr>
              <a:t>Care </a:t>
            </a:r>
            <a:r>
              <a:rPr lang="en-RO" dirty="0">
                <a:latin typeface="Adobe Garamond Pro" panose="02020502060506020403" pitchFamily="18" charset="0"/>
              </a:rPr>
              <a:t>sunt celelalte alternative?</a:t>
            </a:r>
            <a:endParaRPr lang="en-RO" i="1" dirty="0">
              <a:latin typeface="Adobe Garamond Pro" panose="02020502060506020403" pitchFamily="18" charset="0"/>
            </a:endParaRPr>
          </a:p>
        </p:txBody>
      </p:sp>
      <p:sp>
        <p:nvSpPr>
          <p:cNvPr id="6" name="Rectangle 5">
            <a:extLst>
              <a:ext uri="{FF2B5EF4-FFF2-40B4-BE49-F238E27FC236}">
                <a16:creationId xmlns:a16="http://schemas.microsoft.com/office/drawing/2014/main" id="{7113E6B6-B733-C949-ACA6-258398CD4B53}"/>
              </a:ext>
            </a:extLst>
          </p:cNvPr>
          <p:cNvSpPr/>
          <p:nvPr/>
        </p:nvSpPr>
        <p:spPr>
          <a:xfrm>
            <a:off x="35218" y="2628944"/>
            <a:ext cx="3422882"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exemple</a:t>
            </a:r>
            <a:r>
              <a:rPr lang="en-US" sz="1400" dirty="0">
                <a:solidFill>
                  <a:srgbClr val="000000"/>
                </a:solidFill>
                <a:latin typeface="Adobe Garamond Pro" panose="02020502060506020403" pitchFamily="18" charset="0"/>
              </a:rPr>
              <a:t>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ilustreze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ceea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înseamnă</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6" name="Rectangle 15">
            <a:extLst>
              <a:ext uri="{FF2B5EF4-FFF2-40B4-BE49-F238E27FC236}">
                <a16:creationId xmlns:a16="http://schemas.microsoft.com/office/drawing/2014/main" id="{FBEA1374-2169-0444-8357-A925A2DFAC88}"/>
              </a:ext>
            </a:extLst>
          </p:cNvPr>
          <p:cNvSpPr/>
          <p:nvPr/>
        </p:nvSpPr>
        <p:spPr>
          <a:xfrm>
            <a:off x="40596" y="2195709"/>
            <a:ext cx="233248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Pot fi </a:t>
            </a:r>
            <a:r>
              <a:rPr lang="en-US" sz="1400" dirty="0" err="1">
                <a:solidFill>
                  <a:srgbClr val="000000"/>
                </a:solidFill>
                <a:latin typeface="Adobe Garamond Pro" panose="02020502060506020403" pitchFamily="18" charset="0"/>
              </a:rPr>
              <a:t>făcute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mai</a:t>
            </a:r>
            <a:r>
              <a:rPr lang="en-US" sz="1400" dirty="0">
                <a:solidFill>
                  <a:srgbClr val="000000"/>
                </a:solidFill>
                <a:latin typeface="Adobe Garamond Pro" panose="02020502060506020403" pitchFamily="18" charset="0"/>
              </a:rPr>
              <a:t> precise </a:t>
            </a:r>
            <a:r>
              <a:rPr lang="en-US" sz="1400" dirty="0" err="1">
                <a:solidFill>
                  <a:srgbClr val="000000"/>
                </a:solidFill>
                <a:latin typeface="Adobe Garamond Pro" panose="02020502060506020403" pitchFamily="18" charset="0"/>
              </a:rPr>
              <a:t>ideile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7" name="Rectangle 16">
            <a:extLst>
              <a:ext uri="{FF2B5EF4-FFF2-40B4-BE49-F238E27FC236}">
                <a16:creationId xmlns:a16="http://schemas.microsoft.com/office/drawing/2014/main" id="{F4DA1A43-4FCA-7F42-ADB9-A93C77D8C519}"/>
              </a:ext>
            </a:extLst>
          </p:cNvPr>
          <p:cNvSpPr/>
          <p:nvPr/>
        </p:nvSpPr>
        <p:spPr>
          <a:xfrm>
            <a:off x="40597" y="1990670"/>
            <a:ext cx="294131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Sunt </a:t>
            </a:r>
            <a:r>
              <a:rPr lang="en-US" sz="1400" dirty="0" err="1">
                <a:solidFill>
                  <a:srgbClr val="000000"/>
                </a:solidFill>
                <a:latin typeface="Adobe Garamond Pro" panose="02020502060506020403" pitchFamily="18" charset="0"/>
              </a:rPr>
              <a:t>cuvintele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conceptele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cheie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clare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8" name="Rectangle 17">
            <a:extLst>
              <a:ext uri="{FF2B5EF4-FFF2-40B4-BE49-F238E27FC236}">
                <a16:creationId xmlns:a16="http://schemas.microsoft.com/office/drawing/2014/main" id="{77C7DF9D-CE1B-1442-83BA-EFA9D7EA3904}"/>
              </a:ext>
            </a:extLst>
          </p:cNvPr>
          <p:cNvSpPr/>
          <p:nvPr/>
        </p:nvSpPr>
        <p:spPr>
          <a:xfrm>
            <a:off x="24073" y="2408729"/>
            <a:ext cx="2162282"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se </a:t>
            </a:r>
            <a:r>
              <a:rPr lang="en-US" sz="1400" dirty="0" err="1">
                <a:solidFill>
                  <a:srgbClr val="000000"/>
                </a:solidFill>
                <a:latin typeface="Adobe Garamond Pro" panose="02020502060506020403" pitchFamily="18" charset="0"/>
              </a:rPr>
              <a:t>leagă</a:t>
            </a:r>
            <a:r>
              <a:rPr lang="en-US" sz="1400" dirty="0">
                <a:solidFill>
                  <a:srgbClr val="000000"/>
                </a:solidFill>
                <a:latin typeface="Adobe Garamond Pro" panose="02020502060506020403" pitchFamily="18" charset="0"/>
              </a:rPr>
              <a:t> de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lucruri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9" name="Rectangle 18">
            <a:extLst>
              <a:ext uri="{FF2B5EF4-FFF2-40B4-BE49-F238E27FC236}">
                <a16:creationId xmlns:a16="http://schemas.microsoft.com/office/drawing/2014/main" id="{3A6B9475-C5E4-4841-B4DB-20A57B5E6E30}"/>
              </a:ext>
            </a:extLst>
          </p:cNvPr>
          <p:cNvSpPr/>
          <p:nvPr/>
        </p:nvSpPr>
        <p:spPr>
          <a:xfrm>
            <a:off x="22163" y="3323559"/>
            <a:ext cx="2642450"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Listează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r>
              <a:rPr lang="en-US" sz="1400" dirty="0">
                <a:solidFill>
                  <a:srgbClr val="000000"/>
                </a:solidFill>
                <a:latin typeface="Adobe Garamond Pro" panose="02020502060506020403" pitchFamily="18" charset="0"/>
              </a:rPr>
              <a:t> pro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contra</a:t>
            </a:r>
            <a:endParaRPr lang="en-US" sz="1400" dirty="0">
              <a:solidFill>
                <a:srgbClr val="000000"/>
              </a:solidFill>
              <a:effectLst/>
              <a:latin typeface="Adobe Garamond Pro" panose="02020502060506020403" pitchFamily="18" charset="0"/>
            </a:endParaRPr>
          </a:p>
        </p:txBody>
      </p:sp>
      <p:sp>
        <p:nvSpPr>
          <p:cNvPr id="20" name="Rectangle 19">
            <a:extLst>
              <a:ext uri="{FF2B5EF4-FFF2-40B4-BE49-F238E27FC236}">
                <a16:creationId xmlns:a16="http://schemas.microsoft.com/office/drawing/2014/main" id="{04964E20-7801-D645-87BE-162362DF808F}"/>
              </a:ext>
            </a:extLst>
          </p:cNvPr>
          <p:cNvSpPr/>
          <p:nvPr/>
        </p:nvSpPr>
        <p:spPr>
          <a:xfrm>
            <a:off x="22164" y="3552912"/>
            <a:ext cx="2642449"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Numără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evaluează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endParaRPr lang="en-US" sz="1400" dirty="0">
              <a:solidFill>
                <a:srgbClr val="000000"/>
              </a:solidFill>
              <a:effectLst/>
              <a:latin typeface="Adobe Garamond Pro" panose="02020502060506020403" pitchFamily="18" charset="0"/>
            </a:endParaRPr>
          </a:p>
        </p:txBody>
      </p:sp>
      <p:sp>
        <p:nvSpPr>
          <p:cNvPr id="21" name="Rectangle 20">
            <a:extLst>
              <a:ext uri="{FF2B5EF4-FFF2-40B4-BE49-F238E27FC236}">
                <a16:creationId xmlns:a16="http://schemas.microsoft.com/office/drawing/2014/main" id="{2641492C-6181-344A-B9A4-6E3B5763F8FB}"/>
              </a:ext>
            </a:extLst>
          </p:cNvPr>
          <p:cNvSpPr/>
          <p:nvPr/>
        </p:nvSpPr>
        <p:spPr>
          <a:xfrm>
            <a:off x="16482" y="3802731"/>
            <a:ext cx="2350195"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Gândește-te</a:t>
            </a:r>
            <a:r>
              <a:rPr lang="en-US" sz="1400" dirty="0">
                <a:solidFill>
                  <a:srgbClr val="000000"/>
                </a:solidFill>
                <a:latin typeface="Adobe Garamond Pro" panose="02020502060506020403" pitchFamily="18" charset="0"/>
              </a:rPr>
              <a:t> la </a:t>
            </a:r>
            <a:r>
              <a:rPr lang="en-US" sz="1400" dirty="0" err="1">
                <a:solidFill>
                  <a:srgbClr val="000000"/>
                </a:solidFill>
                <a:latin typeface="Adobe Garamond Pro" panose="02020502060506020403" pitchFamily="18" charset="0"/>
              </a:rPr>
              <a:t>ambele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părți</a:t>
            </a:r>
            <a:endParaRPr lang="en-US" sz="1400" dirty="0">
              <a:solidFill>
                <a:srgbClr val="000000"/>
              </a:solidFill>
              <a:effectLst/>
              <a:latin typeface="Adobe Garamond Pro" panose="02020502060506020403" pitchFamily="18" charset="0"/>
            </a:endParaRPr>
          </a:p>
        </p:txBody>
      </p:sp>
      <p:sp>
        <p:nvSpPr>
          <p:cNvPr id="22" name="Rectangle 21">
            <a:extLst>
              <a:ext uri="{FF2B5EF4-FFF2-40B4-BE49-F238E27FC236}">
                <a16:creationId xmlns:a16="http://schemas.microsoft.com/office/drawing/2014/main" id="{921304C1-1FC2-5847-BFDD-EB28F08FE206}"/>
              </a:ext>
            </a:extLst>
          </p:cNvPr>
          <p:cNvSpPr/>
          <p:nvPr/>
        </p:nvSpPr>
        <p:spPr>
          <a:xfrm>
            <a:off x="30241" y="4018697"/>
            <a:ext cx="1917431"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contraexemple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3" name="Rectangle 22">
            <a:extLst>
              <a:ext uri="{FF2B5EF4-FFF2-40B4-BE49-F238E27FC236}">
                <a16:creationId xmlns:a16="http://schemas.microsoft.com/office/drawing/2014/main" id="{ABC519C2-047A-2E44-B490-6AF3807A4720}"/>
              </a:ext>
            </a:extLst>
          </p:cNvPr>
          <p:cNvSpPr/>
          <p:nvPr/>
        </p:nvSpPr>
        <p:spPr>
          <a:xfrm>
            <a:off x="0" y="4733769"/>
            <a:ext cx="275923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Care sunt </a:t>
            </a:r>
            <a:r>
              <a:rPr lang="en-US" sz="1400" dirty="0" err="1">
                <a:solidFill>
                  <a:srgbClr val="000000"/>
                </a:solidFill>
                <a:latin typeface="Adobe Garamond Pro" panose="02020502060506020403" pitchFamily="18" charset="0"/>
              </a:rPr>
              <a:t>consecințele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principale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4" name="Rectangle 23">
            <a:extLst>
              <a:ext uri="{FF2B5EF4-FFF2-40B4-BE49-F238E27FC236}">
                <a16:creationId xmlns:a16="http://schemas.microsoft.com/office/drawing/2014/main" id="{FCDBC1FF-62A3-1545-ABF7-CC90CA1254C2}"/>
              </a:ext>
            </a:extLst>
          </p:cNvPr>
          <p:cNvSpPr/>
          <p:nvPr/>
        </p:nvSpPr>
        <p:spPr>
          <a:xfrm>
            <a:off x="-8138" y="4949735"/>
            <a:ext cx="2662820"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ne </a:t>
            </a:r>
            <a:r>
              <a:rPr lang="en-US" sz="1400" dirty="0" err="1">
                <a:solidFill>
                  <a:srgbClr val="000000"/>
                </a:solidFill>
                <a:latin typeface="Adobe Garamond Pro" panose="02020502060506020403" pitchFamily="18" charset="0"/>
              </a:rPr>
              <a:t>afectează</a:t>
            </a:r>
            <a:r>
              <a:rPr lang="en-US" sz="1400" dirty="0">
                <a:solidFill>
                  <a:srgbClr val="000000"/>
                </a:solidFill>
                <a:latin typeface="Adobe Garamond Pro" panose="02020502060506020403" pitchFamily="18" charset="0"/>
              </a:rPr>
              <a:t>? Este </a:t>
            </a:r>
            <a:r>
              <a:rPr lang="en-US" sz="1400" dirty="0" err="1">
                <a:solidFill>
                  <a:srgbClr val="000000"/>
                </a:solidFill>
                <a:latin typeface="Adobe Garamond Pro" panose="02020502060506020403" pitchFamily="18" charset="0"/>
              </a:rPr>
              <a:t>folositoare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5" name="Rectangle 24">
            <a:extLst>
              <a:ext uri="{FF2B5EF4-FFF2-40B4-BE49-F238E27FC236}">
                <a16:creationId xmlns:a16="http://schemas.microsoft.com/office/drawing/2014/main" id="{93BA1882-EE3D-B242-8F4E-4E120A48182B}"/>
              </a:ext>
            </a:extLst>
          </p:cNvPr>
          <p:cNvSpPr/>
          <p:nvPr/>
        </p:nvSpPr>
        <p:spPr>
          <a:xfrm>
            <a:off x="0" y="5165701"/>
            <a:ext cx="242751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Am </a:t>
            </a:r>
            <a:r>
              <a:rPr lang="en-US" sz="1400" dirty="0" err="1">
                <a:solidFill>
                  <a:srgbClr val="000000"/>
                </a:solidFill>
                <a:latin typeface="Adobe Garamond Pro" panose="02020502060506020403" pitchFamily="18" charset="0"/>
              </a:rPr>
              <a:t>aflat</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ceva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nou</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interesant</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6" name="Rectangle 25">
            <a:extLst>
              <a:ext uri="{FF2B5EF4-FFF2-40B4-BE49-F238E27FC236}">
                <a16:creationId xmlns:a16="http://schemas.microsoft.com/office/drawing/2014/main" id="{6F697E37-9C45-554C-9471-2201DDC0394B}"/>
              </a:ext>
            </a:extLst>
          </p:cNvPr>
          <p:cNvSpPr/>
          <p:nvPr/>
        </p:nvSpPr>
        <p:spPr>
          <a:xfrm>
            <a:off x="-8138" y="5657592"/>
            <a:ext cx="328755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informații</a:t>
            </a:r>
            <a:r>
              <a:rPr lang="en-US" sz="1400" dirty="0">
                <a:solidFill>
                  <a:srgbClr val="000000"/>
                </a:solidFill>
                <a:latin typeface="Adobe Garamond Pro" panose="02020502060506020403" pitchFamily="18" charset="0"/>
              </a:rPr>
              <a:t> pot fi </a:t>
            </a:r>
            <a:r>
              <a:rPr lang="en-US" sz="1400" dirty="0" err="1">
                <a:solidFill>
                  <a:srgbClr val="000000"/>
                </a:solidFill>
                <a:latin typeface="Adobe Garamond Pro" panose="02020502060506020403" pitchFamily="18" charset="0"/>
              </a:rPr>
              <a:t>relevante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7" name="Rectangle 26">
            <a:extLst>
              <a:ext uri="{FF2B5EF4-FFF2-40B4-BE49-F238E27FC236}">
                <a16:creationId xmlns:a16="http://schemas.microsoft.com/office/drawing/2014/main" id="{C081D00B-9419-F241-9B89-F1B437891A83}"/>
              </a:ext>
            </a:extLst>
          </p:cNvPr>
          <p:cNvSpPr/>
          <p:nvPr/>
        </p:nvSpPr>
        <p:spPr>
          <a:xfrm>
            <a:off x="-8138" y="5901473"/>
            <a:ext cx="2990054"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cazuri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similare</a:t>
            </a:r>
            <a:r>
              <a:rPr lang="en-US" sz="1400" dirty="0">
                <a:solidFill>
                  <a:srgbClr val="000000"/>
                </a:solidFill>
                <a:latin typeface="Adobe Garamond Pro" panose="02020502060506020403" pitchFamily="18" charset="0"/>
              </a:rPr>
              <a:t> la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mă</a:t>
            </a:r>
            <a:r>
              <a:rPr lang="en-US" sz="1400" dirty="0">
                <a:solidFill>
                  <a:srgbClr val="000000"/>
                </a:solidFill>
                <a:latin typeface="Adobe Garamond Pro" panose="02020502060506020403" pitchFamily="18" charset="0"/>
              </a:rPr>
              <a:t> pot </a:t>
            </a:r>
            <a:r>
              <a:rPr lang="en-US" sz="1400" dirty="0" err="1">
                <a:solidFill>
                  <a:srgbClr val="000000"/>
                </a:solidFill>
                <a:latin typeface="Adobe Garamond Pro" panose="02020502060506020403" pitchFamily="18" charset="0"/>
              </a:rPr>
              <a:t>gândi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40" name="TextBox 39">
            <a:extLst>
              <a:ext uri="{FF2B5EF4-FFF2-40B4-BE49-F238E27FC236}">
                <a16:creationId xmlns:a16="http://schemas.microsoft.com/office/drawing/2014/main" id="{6568992E-8975-A845-B2B5-DF3FEE90896B}"/>
              </a:ext>
            </a:extLst>
          </p:cNvPr>
          <p:cNvSpPr txBox="1"/>
          <p:nvPr/>
        </p:nvSpPr>
        <p:spPr>
          <a:xfrm>
            <a:off x="-5964199" y="1467625"/>
            <a:ext cx="2873828" cy="1077218"/>
          </a:xfrm>
          <a:prstGeom prst="rect">
            <a:avLst/>
          </a:prstGeom>
          <a:noFill/>
        </p:spPr>
        <p:txBody>
          <a:bodyPr wrap="square" rtlCol="0">
            <a:spAutoFit/>
          </a:bodyPr>
          <a:lstStyle/>
          <a:p>
            <a:pPr marL="457200" indent="-457200">
              <a:buFont typeface="Arial" panose="020B0604020202020204" pitchFamily="34" charset="0"/>
              <a:buChar char="•"/>
            </a:pPr>
            <a:r>
              <a:rPr lang="en-RO" sz="3200" dirty="0">
                <a:latin typeface="Adobe Garamond Pro" panose="02020502060506020403" pitchFamily="18" charset="0"/>
              </a:rPr>
              <a:t>Gândire clară și rațională</a:t>
            </a:r>
          </a:p>
        </p:txBody>
      </p:sp>
      <p:sp>
        <p:nvSpPr>
          <p:cNvPr id="3" name="TextBox 2">
            <a:extLst>
              <a:ext uri="{FF2B5EF4-FFF2-40B4-BE49-F238E27FC236}">
                <a16:creationId xmlns:a16="http://schemas.microsoft.com/office/drawing/2014/main" id="{CAB20D81-AD74-9F47-917E-484A6921FA5B}"/>
              </a:ext>
            </a:extLst>
          </p:cNvPr>
          <p:cNvSpPr txBox="1"/>
          <p:nvPr/>
        </p:nvSpPr>
        <p:spPr>
          <a:xfrm>
            <a:off x="4018976" y="1990670"/>
            <a:ext cx="7135963" cy="2862322"/>
          </a:xfrm>
          <a:prstGeom prst="rect">
            <a:avLst/>
          </a:prstGeom>
          <a:noFill/>
        </p:spPr>
        <p:txBody>
          <a:bodyPr wrap="square" rtlCol="0">
            <a:spAutoFit/>
          </a:bodyPr>
          <a:lstStyle/>
          <a:p>
            <a:r>
              <a:rPr lang="ro-RO" sz="2000" dirty="0">
                <a:latin typeface="Adobe Garamond Pro" panose="02020502060506020403" pitchFamily="18" charset="0"/>
              </a:rPr>
              <a:t>Moartea – lucrul cel mai înfricoșător – e nimic pentru noi, deoarece, atunci când noi suntem, moartea nu e prezentă, iar atunci când moartea e prezentă, noi nu suntem. Prin urmare, ea nu există nici pentru vii, nici pentru morți, deoarece pentru primii ea nu este, iar ultimii nu mai sunt ei. Însă mulțimea ba fuge de moarte ca de cel mai mare dintre rele, ba o alege ca fiind o încetare a relelor din viață. Dar înțeleptul nu refuză să trăiască, nici nu se teme să nu trăiască.</a:t>
            </a:r>
          </a:p>
          <a:p>
            <a:endParaRPr lang="ro-RO" sz="2000" dirty="0">
              <a:latin typeface="Adobe Garamond Pro" panose="02020502060506020403" pitchFamily="18" charset="0"/>
            </a:endParaRPr>
          </a:p>
          <a:p>
            <a:pPr algn="r"/>
            <a:r>
              <a:rPr lang="ro-RO" sz="2000" dirty="0">
                <a:latin typeface="Adobe Garamond Pro" panose="02020502060506020403" pitchFamily="18" charset="0"/>
              </a:rPr>
              <a:t>Epicur, </a:t>
            </a:r>
            <a:r>
              <a:rPr lang="ro-RO" sz="2000" i="1" dirty="0">
                <a:latin typeface="Adobe Garamond Pro" panose="02020502060506020403" pitchFamily="18" charset="0"/>
              </a:rPr>
              <a:t>Scrisoare către </a:t>
            </a:r>
            <a:r>
              <a:rPr lang="ro-RO" sz="2000" i="1" dirty="0" err="1">
                <a:latin typeface="Adobe Garamond Pro" panose="02020502060506020403" pitchFamily="18" charset="0"/>
              </a:rPr>
              <a:t>Menoikeus</a:t>
            </a:r>
            <a:r>
              <a:rPr lang="ro-RO" sz="2000" dirty="0">
                <a:latin typeface="Adobe Garamond Pro" panose="02020502060506020403" pitchFamily="18" charset="0"/>
              </a:rPr>
              <a:t>, 125</a:t>
            </a:r>
          </a:p>
        </p:txBody>
      </p:sp>
      <p:sp>
        <p:nvSpPr>
          <p:cNvPr id="42" name="TextBox 41">
            <a:extLst>
              <a:ext uri="{FF2B5EF4-FFF2-40B4-BE49-F238E27FC236}">
                <a16:creationId xmlns:a16="http://schemas.microsoft.com/office/drawing/2014/main" id="{2CD16D65-9EF9-4142-AC38-890AD040E251}"/>
              </a:ext>
            </a:extLst>
          </p:cNvPr>
          <p:cNvSpPr txBox="1"/>
          <p:nvPr/>
        </p:nvSpPr>
        <p:spPr>
          <a:xfrm>
            <a:off x="3909196" y="9054208"/>
            <a:ext cx="8770432" cy="923330"/>
          </a:xfrm>
          <a:prstGeom prst="rect">
            <a:avLst/>
          </a:prstGeom>
          <a:noFill/>
        </p:spPr>
        <p:txBody>
          <a:bodyPr wrap="square" rtlCol="0">
            <a:spAutoFit/>
          </a:bodyPr>
          <a:lstStyle/>
          <a:p>
            <a:r>
              <a:rPr lang="en-RO" dirty="0">
                <a:latin typeface="Adobe Garamond Pro" panose="02020502060506020403" pitchFamily="18" charset="0"/>
              </a:rPr>
              <a:t>Ronald Reagan, </a:t>
            </a:r>
            <a:r>
              <a:rPr lang="en-RO" i="1" dirty="0">
                <a:latin typeface="Adobe Garamond Pro" panose="02020502060506020403" pitchFamily="18" charset="0"/>
              </a:rPr>
              <a:t>Berlin Wall Speech</a:t>
            </a:r>
            <a:r>
              <a:rPr lang="en-RO" dirty="0">
                <a:latin typeface="Adobe Garamond Pro" panose="02020502060506020403" pitchFamily="18" charset="0"/>
              </a:rPr>
              <a:t>, Berlinul de Vest, 12 iunie 1987</a:t>
            </a:r>
          </a:p>
          <a:p>
            <a:r>
              <a:rPr lang="en-US" dirty="0">
                <a:latin typeface="Adobe Garamond Pro" panose="02020502060506020403" pitchFamily="18" charset="0"/>
              </a:rPr>
              <a:t>s</a:t>
            </a:r>
            <a:r>
              <a:rPr lang="en-RO" dirty="0">
                <a:latin typeface="Adobe Garamond Pro" panose="02020502060506020403" pitchFamily="18" charset="0"/>
              </a:rPr>
              <a:t>ursa: </a:t>
            </a:r>
            <a:r>
              <a:rPr lang="en-US" dirty="0">
                <a:latin typeface="Adobe Garamond Pro" panose="02020502060506020403" pitchFamily="18" charset="0"/>
              </a:rPr>
              <a:t>https://</a:t>
            </a:r>
            <a:r>
              <a:rPr lang="en-US" dirty="0" err="1">
                <a:latin typeface="Adobe Garamond Pro" panose="02020502060506020403" pitchFamily="18" charset="0"/>
              </a:rPr>
              <a:t>www.reaganfoundation.org</a:t>
            </a:r>
            <a:r>
              <a:rPr lang="en-US" dirty="0">
                <a:latin typeface="Adobe Garamond Pro" panose="02020502060506020403" pitchFamily="18" charset="0"/>
              </a:rPr>
              <a:t>/library-museum/permanent-exhibitions/berlin-wall/from-the-archives/president-</a:t>
            </a:r>
            <a:r>
              <a:rPr lang="en-US" dirty="0" err="1">
                <a:latin typeface="Adobe Garamond Pro" panose="02020502060506020403" pitchFamily="18" charset="0"/>
              </a:rPr>
              <a:t>reagans</a:t>
            </a:r>
            <a:r>
              <a:rPr lang="en-US" dirty="0">
                <a:latin typeface="Adobe Garamond Pro" panose="02020502060506020403" pitchFamily="18" charset="0"/>
              </a:rPr>
              <a:t>-address-at-the-</a:t>
            </a:r>
            <a:r>
              <a:rPr lang="en-US" dirty="0" err="1">
                <a:latin typeface="Adobe Garamond Pro" panose="02020502060506020403" pitchFamily="18" charset="0"/>
              </a:rPr>
              <a:t>brandenburg</a:t>
            </a:r>
            <a:r>
              <a:rPr lang="en-US" dirty="0">
                <a:latin typeface="Adobe Garamond Pro" panose="02020502060506020403" pitchFamily="18" charset="0"/>
              </a:rPr>
              <a:t>-gate/</a:t>
            </a:r>
            <a:endParaRPr lang="en-RO" dirty="0">
              <a:latin typeface="Adobe Garamond Pro" panose="02020502060506020403" pitchFamily="18" charset="0"/>
            </a:endParaRPr>
          </a:p>
        </p:txBody>
      </p:sp>
    </p:spTree>
    <p:extLst>
      <p:ext uri="{BB962C8B-B14F-4D97-AF65-F5344CB8AC3E}">
        <p14:creationId xmlns:p14="http://schemas.microsoft.com/office/powerpoint/2010/main" val="211959232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9" name="TextBox 8">
            <a:extLst>
              <a:ext uri="{FF2B5EF4-FFF2-40B4-BE49-F238E27FC236}">
                <a16:creationId xmlns:a16="http://schemas.microsoft.com/office/drawing/2014/main" id="{761BFE6A-854F-AF46-9008-E8FC4E04733B}"/>
              </a:ext>
            </a:extLst>
          </p:cNvPr>
          <p:cNvSpPr txBox="1"/>
          <p:nvPr/>
        </p:nvSpPr>
        <p:spPr>
          <a:xfrm>
            <a:off x="269565" y="372726"/>
            <a:ext cx="3182246"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a:t>
            </a:r>
          </a:p>
        </p:txBody>
      </p:sp>
      <p:sp>
        <p:nvSpPr>
          <p:cNvPr id="2" name="TextBox 1">
            <a:extLst>
              <a:ext uri="{FF2B5EF4-FFF2-40B4-BE49-F238E27FC236}">
                <a16:creationId xmlns:a16="http://schemas.microsoft.com/office/drawing/2014/main" id="{FF4F391F-00FE-CB4B-BCB8-9BEE907D43E3}"/>
              </a:ext>
            </a:extLst>
          </p:cNvPr>
          <p:cNvSpPr txBox="1"/>
          <p:nvPr/>
        </p:nvSpPr>
        <p:spPr>
          <a:xfrm>
            <a:off x="-8137" y="1122320"/>
            <a:ext cx="2990054" cy="646331"/>
          </a:xfrm>
          <a:prstGeom prst="rect">
            <a:avLst/>
          </a:prstGeom>
          <a:noFill/>
        </p:spPr>
        <p:txBody>
          <a:bodyPr wrap="square" rtlCol="0">
            <a:spAutoFit/>
          </a:bodyPr>
          <a:lstStyle/>
          <a:p>
            <a:pPr algn="ctr"/>
            <a:r>
              <a:rPr lang="en-RO" b="1" dirty="0">
                <a:latin typeface="Adobe Garamond Pro Bold" panose="02020502060506020403" pitchFamily="18" charset="0"/>
              </a:rPr>
              <a:t>„Împătrita cale către o gândire critică“</a:t>
            </a:r>
          </a:p>
        </p:txBody>
      </p:sp>
      <p:sp>
        <p:nvSpPr>
          <p:cNvPr id="5" name="TextBox 4">
            <a:extLst>
              <a:ext uri="{FF2B5EF4-FFF2-40B4-BE49-F238E27FC236}">
                <a16:creationId xmlns:a16="http://schemas.microsoft.com/office/drawing/2014/main" id="{BA46C269-1A65-F544-B38C-F581A01B1109}"/>
              </a:ext>
            </a:extLst>
          </p:cNvPr>
          <p:cNvSpPr txBox="1"/>
          <p:nvPr/>
        </p:nvSpPr>
        <p:spPr>
          <a:xfrm>
            <a:off x="-317301" y="1624029"/>
            <a:ext cx="2503656" cy="519351"/>
          </a:xfrm>
          <a:prstGeom prst="ellipse">
            <a:avLst/>
          </a:prstGeom>
          <a:noFill/>
        </p:spPr>
        <p:txBody>
          <a:bodyPr wrap="square" rtlCol="0">
            <a:spAutoFit/>
          </a:bodyPr>
          <a:lstStyle/>
          <a:p>
            <a:r>
              <a:rPr lang="en-RO" dirty="0">
                <a:latin typeface="Adobe Garamond Pro" panose="02020502060506020403" pitchFamily="18" charset="0"/>
              </a:rPr>
              <a:t>1. </a:t>
            </a:r>
            <a:r>
              <a:rPr lang="en-RO" i="1" dirty="0">
                <a:latin typeface="Adobe Garamond Pro" panose="02020502060506020403" pitchFamily="18" charset="0"/>
              </a:rPr>
              <a:t>Ce </a:t>
            </a:r>
            <a:r>
              <a:rPr lang="en-RO" dirty="0">
                <a:latin typeface="Adobe Garamond Pro" panose="02020502060506020403" pitchFamily="18" charset="0"/>
              </a:rPr>
              <a:t>înseamnă?</a:t>
            </a:r>
            <a:endParaRPr lang="en-RO" i="1" dirty="0">
              <a:latin typeface="Adobe Garamond Pro" panose="02020502060506020403" pitchFamily="18" charset="0"/>
            </a:endParaRPr>
          </a:p>
        </p:txBody>
      </p:sp>
      <p:sp>
        <p:nvSpPr>
          <p:cNvPr id="10" name="TextBox 9">
            <a:extLst>
              <a:ext uri="{FF2B5EF4-FFF2-40B4-BE49-F238E27FC236}">
                <a16:creationId xmlns:a16="http://schemas.microsoft.com/office/drawing/2014/main" id="{4A741477-4794-2746-882C-9D28DE1F71A9}"/>
              </a:ext>
            </a:extLst>
          </p:cNvPr>
          <p:cNvSpPr txBox="1"/>
          <p:nvPr/>
        </p:nvSpPr>
        <p:spPr>
          <a:xfrm>
            <a:off x="-660648" y="2979533"/>
            <a:ext cx="4501005" cy="519351"/>
          </a:xfrm>
          <a:prstGeom prst="ellipse">
            <a:avLst/>
          </a:prstGeom>
          <a:noFill/>
        </p:spPr>
        <p:txBody>
          <a:bodyPr wrap="square" rtlCol="0">
            <a:spAutoFit/>
          </a:bodyPr>
          <a:lstStyle/>
          <a:p>
            <a:r>
              <a:rPr lang="en-RO" dirty="0">
                <a:latin typeface="Adobe Garamond Pro" panose="02020502060506020403" pitchFamily="18" charset="0"/>
              </a:rPr>
              <a:t>2. </a:t>
            </a:r>
            <a:r>
              <a:rPr lang="en-RO" i="1" dirty="0">
                <a:latin typeface="Adobe Garamond Pro" panose="02020502060506020403" pitchFamily="18" charset="0"/>
              </a:rPr>
              <a:t>Câte</a:t>
            </a:r>
            <a:r>
              <a:rPr lang="en-RO" dirty="0">
                <a:latin typeface="Adobe Garamond Pro" panose="02020502060506020403" pitchFamily="18" charset="0"/>
              </a:rPr>
              <a:t> argumente pro și contra?</a:t>
            </a:r>
            <a:endParaRPr lang="en-RO" i="1" dirty="0">
              <a:latin typeface="Adobe Garamond Pro" panose="02020502060506020403" pitchFamily="18" charset="0"/>
            </a:endParaRPr>
          </a:p>
        </p:txBody>
      </p:sp>
      <p:sp>
        <p:nvSpPr>
          <p:cNvPr id="11" name="TextBox 10">
            <a:extLst>
              <a:ext uri="{FF2B5EF4-FFF2-40B4-BE49-F238E27FC236}">
                <a16:creationId xmlns:a16="http://schemas.microsoft.com/office/drawing/2014/main" id="{A6CAC028-26CE-BB49-BDE4-494080566573}"/>
              </a:ext>
            </a:extLst>
          </p:cNvPr>
          <p:cNvSpPr txBox="1"/>
          <p:nvPr/>
        </p:nvSpPr>
        <p:spPr>
          <a:xfrm>
            <a:off x="-692343" y="4064747"/>
            <a:ext cx="4878003" cy="908864"/>
          </a:xfrm>
          <a:prstGeom prst="ellipse">
            <a:avLst/>
          </a:prstGeom>
          <a:noFill/>
        </p:spPr>
        <p:txBody>
          <a:bodyPr wrap="square" rtlCol="0">
            <a:spAutoFit/>
          </a:bodyPr>
          <a:lstStyle/>
          <a:p>
            <a:r>
              <a:rPr lang="en-RO" dirty="0">
                <a:latin typeface="Adobe Garamond Pro" panose="02020502060506020403" pitchFamily="18" charset="0"/>
              </a:rPr>
              <a:t>3. </a:t>
            </a:r>
            <a:r>
              <a:rPr lang="en-RO" i="1" dirty="0">
                <a:latin typeface="Adobe Garamond Pro" panose="02020502060506020403" pitchFamily="18" charset="0"/>
              </a:rPr>
              <a:t>De ce </a:t>
            </a:r>
            <a:r>
              <a:rPr lang="en-RO" dirty="0">
                <a:latin typeface="Adobe Garamond Pro" panose="02020502060506020403" pitchFamily="18" charset="0"/>
              </a:rPr>
              <a:t>este importantă sau relevantă?</a:t>
            </a:r>
            <a:endParaRPr lang="en-RO" i="1" dirty="0">
              <a:latin typeface="Adobe Garamond Pro" panose="02020502060506020403" pitchFamily="18" charset="0"/>
            </a:endParaRPr>
          </a:p>
        </p:txBody>
      </p:sp>
      <p:sp>
        <p:nvSpPr>
          <p:cNvPr id="13" name="TextBox 12">
            <a:extLst>
              <a:ext uri="{FF2B5EF4-FFF2-40B4-BE49-F238E27FC236}">
                <a16:creationId xmlns:a16="http://schemas.microsoft.com/office/drawing/2014/main" id="{4006C61F-FF2A-9C4D-A581-E3C65A02CF25}"/>
              </a:ext>
            </a:extLst>
          </p:cNvPr>
          <p:cNvSpPr txBox="1"/>
          <p:nvPr/>
        </p:nvSpPr>
        <p:spPr>
          <a:xfrm>
            <a:off x="-660025" y="5306340"/>
            <a:ext cx="4342561" cy="519351"/>
          </a:xfrm>
          <a:prstGeom prst="ellipse">
            <a:avLst/>
          </a:prstGeom>
          <a:noFill/>
        </p:spPr>
        <p:txBody>
          <a:bodyPr wrap="square" rtlCol="0">
            <a:spAutoFit/>
          </a:bodyPr>
          <a:lstStyle/>
          <a:p>
            <a:r>
              <a:rPr lang="en-RO" dirty="0">
                <a:latin typeface="Adobe Garamond Pro" panose="02020502060506020403" pitchFamily="18" charset="0"/>
              </a:rPr>
              <a:t>4. </a:t>
            </a:r>
            <a:r>
              <a:rPr lang="en-RO" i="1" dirty="0">
                <a:latin typeface="Adobe Garamond Pro" panose="02020502060506020403" pitchFamily="18" charset="0"/>
              </a:rPr>
              <a:t>Care </a:t>
            </a:r>
            <a:r>
              <a:rPr lang="en-RO" dirty="0">
                <a:latin typeface="Adobe Garamond Pro" panose="02020502060506020403" pitchFamily="18" charset="0"/>
              </a:rPr>
              <a:t>sunt celelalte alternative?</a:t>
            </a:r>
            <a:endParaRPr lang="en-RO" i="1" dirty="0">
              <a:latin typeface="Adobe Garamond Pro" panose="02020502060506020403" pitchFamily="18" charset="0"/>
            </a:endParaRPr>
          </a:p>
        </p:txBody>
      </p:sp>
      <p:sp>
        <p:nvSpPr>
          <p:cNvPr id="6" name="Rectangle 5">
            <a:extLst>
              <a:ext uri="{FF2B5EF4-FFF2-40B4-BE49-F238E27FC236}">
                <a16:creationId xmlns:a16="http://schemas.microsoft.com/office/drawing/2014/main" id="{7113E6B6-B733-C949-ACA6-258398CD4B53}"/>
              </a:ext>
            </a:extLst>
          </p:cNvPr>
          <p:cNvSpPr/>
          <p:nvPr/>
        </p:nvSpPr>
        <p:spPr>
          <a:xfrm>
            <a:off x="35218" y="2628944"/>
            <a:ext cx="3422882"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exemple</a:t>
            </a:r>
            <a:r>
              <a:rPr lang="en-US" sz="1400" dirty="0">
                <a:solidFill>
                  <a:srgbClr val="000000"/>
                </a:solidFill>
                <a:latin typeface="Adobe Garamond Pro" panose="02020502060506020403" pitchFamily="18" charset="0"/>
              </a:rPr>
              <a:t>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ilustreze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ceea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înseamnă</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6" name="Rectangle 15">
            <a:extLst>
              <a:ext uri="{FF2B5EF4-FFF2-40B4-BE49-F238E27FC236}">
                <a16:creationId xmlns:a16="http://schemas.microsoft.com/office/drawing/2014/main" id="{FBEA1374-2169-0444-8357-A925A2DFAC88}"/>
              </a:ext>
            </a:extLst>
          </p:cNvPr>
          <p:cNvSpPr/>
          <p:nvPr/>
        </p:nvSpPr>
        <p:spPr>
          <a:xfrm>
            <a:off x="40596" y="2195709"/>
            <a:ext cx="233248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Pot fi </a:t>
            </a:r>
            <a:r>
              <a:rPr lang="en-US" sz="1400" dirty="0" err="1">
                <a:solidFill>
                  <a:srgbClr val="000000"/>
                </a:solidFill>
                <a:latin typeface="Adobe Garamond Pro" panose="02020502060506020403" pitchFamily="18" charset="0"/>
              </a:rPr>
              <a:t>făcute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mai</a:t>
            </a:r>
            <a:r>
              <a:rPr lang="en-US" sz="1400" dirty="0">
                <a:solidFill>
                  <a:srgbClr val="000000"/>
                </a:solidFill>
                <a:latin typeface="Adobe Garamond Pro" panose="02020502060506020403" pitchFamily="18" charset="0"/>
              </a:rPr>
              <a:t> precise </a:t>
            </a:r>
            <a:r>
              <a:rPr lang="en-US" sz="1400" dirty="0" err="1">
                <a:solidFill>
                  <a:srgbClr val="000000"/>
                </a:solidFill>
                <a:latin typeface="Adobe Garamond Pro" panose="02020502060506020403" pitchFamily="18" charset="0"/>
              </a:rPr>
              <a:t>ideile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7" name="Rectangle 16">
            <a:extLst>
              <a:ext uri="{FF2B5EF4-FFF2-40B4-BE49-F238E27FC236}">
                <a16:creationId xmlns:a16="http://schemas.microsoft.com/office/drawing/2014/main" id="{F4DA1A43-4FCA-7F42-ADB9-A93C77D8C519}"/>
              </a:ext>
            </a:extLst>
          </p:cNvPr>
          <p:cNvSpPr/>
          <p:nvPr/>
        </p:nvSpPr>
        <p:spPr>
          <a:xfrm>
            <a:off x="40597" y="1990670"/>
            <a:ext cx="294131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Sunt </a:t>
            </a:r>
            <a:r>
              <a:rPr lang="en-US" sz="1400" dirty="0" err="1">
                <a:solidFill>
                  <a:srgbClr val="000000"/>
                </a:solidFill>
                <a:latin typeface="Adobe Garamond Pro" panose="02020502060506020403" pitchFamily="18" charset="0"/>
              </a:rPr>
              <a:t>cuvintele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conceptele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cheie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clare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8" name="Rectangle 17">
            <a:extLst>
              <a:ext uri="{FF2B5EF4-FFF2-40B4-BE49-F238E27FC236}">
                <a16:creationId xmlns:a16="http://schemas.microsoft.com/office/drawing/2014/main" id="{77C7DF9D-CE1B-1442-83BA-EFA9D7EA3904}"/>
              </a:ext>
            </a:extLst>
          </p:cNvPr>
          <p:cNvSpPr/>
          <p:nvPr/>
        </p:nvSpPr>
        <p:spPr>
          <a:xfrm>
            <a:off x="24073" y="2408729"/>
            <a:ext cx="2162282"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se </a:t>
            </a:r>
            <a:r>
              <a:rPr lang="en-US" sz="1400" dirty="0" err="1">
                <a:solidFill>
                  <a:srgbClr val="000000"/>
                </a:solidFill>
                <a:latin typeface="Adobe Garamond Pro" panose="02020502060506020403" pitchFamily="18" charset="0"/>
              </a:rPr>
              <a:t>leagă</a:t>
            </a:r>
            <a:r>
              <a:rPr lang="en-US" sz="1400" dirty="0">
                <a:solidFill>
                  <a:srgbClr val="000000"/>
                </a:solidFill>
                <a:latin typeface="Adobe Garamond Pro" panose="02020502060506020403" pitchFamily="18" charset="0"/>
              </a:rPr>
              <a:t> de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lucruri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9" name="Rectangle 18">
            <a:extLst>
              <a:ext uri="{FF2B5EF4-FFF2-40B4-BE49-F238E27FC236}">
                <a16:creationId xmlns:a16="http://schemas.microsoft.com/office/drawing/2014/main" id="{3A6B9475-C5E4-4841-B4DB-20A57B5E6E30}"/>
              </a:ext>
            </a:extLst>
          </p:cNvPr>
          <p:cNvSpPr/>
          <p:nvPr/>
        </p:nvSpPr>
        <p:spPr>
          <a:xfrm>
            <a:off x="22163" y="3323559"/>
            <a:ext cx="2642450"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Listează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r>
              <a:rPr lang="en-US" sz="1400" dirty="0">
                <a:solidFill>
                  <a:srgbClr val="000000"/>
                </a:solidFill>
                <a:latin typeface="Adobe Garamond Pro" panose="02020502060506020403" pitchFamily="18" charset="0"/>
              </a:rPr>
              <a:t> pro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contra</a:t>
            </a:r>
            <a:endParaRPr lang="en-US" sz="1400" dirty="0">
              <a:solidFill>
                <a:srgbClr val="000000"/>
              </a:solidFill>
              <a:effectLst/>
              <a:latin typeface="Adobe Garamond Pro" panose="02020502060506020403" pitchFamily="18" charset="0"/>
            </a:endParaRPr>
          </a:p>
        </p:txBody>
      </p:sp>
      <p:sp>
        <p:nvSpPr>
          <p:cNvPr id="20" name="Rectangle 19">
            <a:extLst>
              <a:ext uri="{FF2B5EF4-FFF2-40B4-BE49-F238E27FC236}">
                <a16:creationId xmlns:a16="http://schemas.microsoft.com/office/drawing/2014/main" id="{04964E20-7801-D645-87BE-162362DF808F}"/>
              </a:ext>
            </a:extLst>
          </p:cNvPr>
          <p:cNvSpPr/>
          <p:nvPr/>
        </p:nvSpPr>
        <p:spPr>
          <a:xfrm>
            <a:off x="22164" y="3552912"/>
            <a:ext cx="2642449"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Numără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evaluează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endParaRPr lang="en-US" sz="1400" dirty="0">
              <a:solidFill>
                <a:srgbClr val="000000"/>
              </a:solidFill>
              <a:effectLst/>
              <a:latin typeface="Adobe Garamond Pro" panose="02020502060506020403" pitchFamily="18" charset="0"/>
            </a:endParaRPr>
          </a:p>
        </p:txBody>
      </p:sp>
      <p:sp>
        <p:nvSpPr>
          <p:cNvPr id="21" name="Rectangle 20">
            <a:extLst>
              <a:ext uri="{FF2B5EF4-FFF2-40B4-BE49-F238E27FC236}">
                <a16:creationId xmlns:a16="http://schemas.microsoft.com/office/drawing/2014/main" id="{2641492C-6181-344A-B9A4-6E3B5763F8FB}"/>
              </a:ext>
            </a:extLst>
          </p:cNvPr>
          <p:cNvSpPr/>
          <p:nvPr/>
        </p:nvSpPr>
        <p:spPr>
          <a:xfrm>
            <a:off x="16482" y="3802731"/>
            <a:ext cx="2350195"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Gândește-te</a:t>
            </a:r>
            <a:r>
              <a:rPr lang="en-US" sz="1400" dirty="0">
                <a:solidFill>
                  <a:srgbClr val="000000"/>
                </a:solidFill>
                <a:latin typeface="Adobe Garamond Pro" panose="02020502060506020403" pitchFamily="18" charset="0"/>
              </a:rPr>
              <a:t> la </a:t>
            </a:r>
            <a:r>
              <a:rPr lang="en-US" sz="1400" dirty="0" err="1">
                <a:solidFill>
                  <a:srgbClr val="000000"/>
                </a:solidFill>
                <a:latin typeface="Adobe Garamond Pro" panose="02020502060506020403" pitchFamily="18" charset="0"/>
              </a:rPr>
              <a:t>ambele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părți</a:t>
            </a:r>
            <a:endParaRPr lang="en-US" sz="1400" dirty="0">
              <a:solidFill>
                <a:srgbClr val="000000"/>
              </a:solidFill>
              <a:effectLst/>
              <a:latin typeface="Adobe Garamond Pro" panose="02020502060506020403" pitchFamily="18" charset="0"/>
            </a:endParaRPr>
          </a:p>
        </p:txBody>
      </p:sp>
      <p:sp>
        <p:nvSpPr>
          <p:cNvPr id="22" name="Rectangle 21">
            <a:extLst>
              <a:ext uri="{FF2B5EF4-FFF2-40B4-BE49-F238E27FC236}">
                <a16:creationId xmlns:a16="http://schemas.microsoft.com/office/drawing/2014/main" id="{921304C1-1FC2-5847-BFDD-EB28F08FE206}"/>
              </a:ext>
            </a:extLst>
          </p:cNvPr>
          <p:cNvSpPr/>
          <p:nvPr/>
        </p:nvSpPr>
        <p:spPr>
          <a:xfrm>
            <a:off x="30241" y="4018697"/>
            <a:ext cx="1917431"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contraexemple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3" name="Rectangle 22">
            <a:extLst>
              <a:ext uri="{FF2B5EF4-FFF2-40B4-BE49-F238E27FC236}">
                <a16:creationId xmlns:a16="http://schemas.microsoft.com/office/drawing/2014/main" id="{ABC519C2-047A-2E44-B490-6AF3807A4720}"/>
              </a:ext>
            </a:extLst>
          </p:cNvPr>
          <p:cNvSpPr/>
          <p:nvPr/>
        </p:nvSpPr>
        <p:spPr>
          <a:xfrm>
            <a:off x="0" y="4733769"/>
            <a:ext cx="275923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Care sunt </a:t>
            </a:r>
            <a:r>
              <a:rPr lang="en-US" sz="1400" dirty="0" err="1">
                <a:solidFill>
                  <a:srgbClr val="000000"/>
                </a:solidFill>
                <a:latin typeface="Adobe Garamond Pro" panose="02020502060506020403" pitchFamily="18" charset="0"/>
              </a:rPr>
              <a:t>consecințele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principale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4" name="Rectangle 23">
            <a:extLst>
              <a:ext uri="{FF2B5EF4-FFF2-40B4-BE49-F238E27FC236}">
                <a16:creationId xmlns:a16="http://schemas.microsoft.com/office/drawing/2014/main" id="{FCDBC1FF-62A3-1545-ABF7-CC90CA1254C2}"/>
              </a:ext>
            </a:extLst>
          </p:cNvPr>
          <p:cNvSpPr/>
          <p:nvPr/>
        </p:nvSpPr>
        <p:spPr>
          <a:xfrm>
            <a:off x="-8138" y="4949735"/>
            <a:ext cx="2662820"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ne </a:t>
            </a:r>
            <a:r>
              <a:rPr lang="en-US" sz="1400" dirty="0" err="1">
                <a:solidFill>
                  <a:srgbClr val="000000"/>
                </a:solidFill>
                <a:latin typeface="Adobe Garamond Pro" panose="02020502060506020403" pitchFamily="18" charset="0"/>
              </a:rPr>
              <a:t>afectează</a:t>
            </a:r>
            <a:r>
              <a:rPr lang="en-US" sz="1400" dirty="0">
                <a:solidFill>
                  <a:srgbClr val="000000"/>
                </a:solidFill>
                <a:latin typeface="Adobe Garamond Pro" panose="02020502060506020403" pitchFamily="18" charset="0"/>
              </a:rPr>
              <a:t>? Este </a:t>
            </a:r>
            <a:r>
              <a:rPr lang="en-US" sz="1400" dirty="0" err="1">
                <a:solidFill>
                  <a:srgbClr val="000000"/>
                </a:solidFill>
                <a:latin typeface="Adobe Garamond Pro" panose="02020502060506020403" pitchFamily="18" charset="0"/>
              </a:rPr>
              <a:t>folositoare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5" name="Rectangle 24">
            <a:extLst>
              <a:ext uri="{FF2B5EF4-FFF2-40B4-BE49-F238E27FC236}">
                <a16:creationId xmlns:a16="http://schemas.microsoft.com/office/drawing/2014/main" id="{93BA1882-EE3D-B242-8F4E-4E120A48182B}"/>
              </a:ext>
            </a:extLst>
          </p:cNvPr>
          <p:cNvSpPr/>
          <p:nvPr/>
        </p:nvSpPr>
        <p:spPr>
          <a:xfrm>
            <a:off x="0" y="5165701"/>
            <a:ext cx="242751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Am </a:t>
            </a:r>
            <a:r>
              <a:rPr lang="en-US" sz="1400" dirty="0" err="1">
                <a:solidFill>
                  <a:srgbClr val="000000"/>
                </a:solidFill>
                <a:latin typeface="Adobe Garamond Pro" panose="02020502060506020403" pitchFamily="18" charset="0"/>
              </a:rPr>
              <a:t>aflat</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ceva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nou</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interesant</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6" name="Rectangle 25">
            <a:extLst>
              <a:ext uri="{FF2B5EF4-FFF2-40B4-BE49-F238E27FC236}">
                <a16:creationId xmlns:a16="http://schemas.microsoft.com/office/drawing/2014/main" id="{6F697E37-9C45-554C-9471-2201DDC0394B}"/>
              </a:ext>
            </a:extLst>
          </p:cNvPr>
          <p:cNvSpPr/>
          <p:nvPr/>
        </p:nvSpPr>
        <p:spPr>
          <a:xfrm>
            <a:off x="-8138" y="5657592"/>
            <a:ext cx="328755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informații</a:t>
            </a:r>
            <a:r>
              <a:rPr lang="en-US" sz="1400" dirty="0">
                <a:solidFill>
                  <a:srgbClr val="000000"/>
                </a:solidFill>
                <a:latin typeface="Adobe Garamond Pro" panose="02020502060506020403" pitchFamily="18" charset="0"/>
              </a:rPr>
              <a:t> pot fi </a:t>
            </a:r>
            <a:r>
              <a:rPr lang="en-US" sz="1400" dirty="0" err="1">
                <a:solidFill>
                  <a:srgbClr val="000000"/>
                </a:solidFill>
                <a:latin typeface="Adobe Garamond Pro" panose="02020502060506020403" pitchFamily="18" charset="0"/>
              </a:rPr>
              <a:t>relevante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7" name="Rectangle 26">
            <a:extLst>
              <a:ext uri="{FF2B5EF4-FFF2-40B4-BE49-F238E27FC236}">
                <a16:creationId xmlns:a16="http://schemas.microsoft.com/office/drawing/2014/main" id="{C081D00B-9419-F241-9B89-F1B437891A83}"/>
              </a:ext>
            </a:extLst>
          </p:cNvPr>
          <p:cNvSpPr/>
          <p:nvPr/>
        </p:nvSpPr>
        <p:spPr>
          <a:xfrm>
            <a:off x="-8138" y="5901473"/>
            <a:ext cx="2990054"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cazuri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similare</a:t>
            </a:r>
            <a:r>
              <a:rPr lang="en-US" sz="1400" dirty="0">
                <a:solidFill>
                  <a:srgbClr val="000000"/>
                </a:solidFill>
                <a:latin typeface="Adobe Garamond Pro" panose="02020502060506020403" pitchFamily="18" charset="0"/>
              </a:rPr>
              <a:t> la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mă</a:t>
            </a:r>
            <a:r>
              <a:rPr lang="en-US" sz="1400" dirty="0">
                <a:solidFill>
                  <a:srgbClr val="000000"/>
                </a:solidFill>
                <a:latin typeface="Adobe Garamond Pro" panose="02020502060506020403" pitchFamily="18" charset="0"/>
              </a:rPr>
              <a:t> pot </a:t>
            </a:r>
            <a:r>
              <a:rPr lang="en-US" sz="1400" dirty="0" err="1">
                <a:solidFill>
                  <a:srgbClr val="000000"/>
                </a:solidFill>
                <a:latin typeface="Adobe Garamond Pro" panose="02020502060506020403" pitchFamily="18" charset="0"/>
              </a:rPr>
              <a:t>gândi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pic>
        <p:nvPicPr>
          <p:cNvPr id="3" name="Ronald Reagan &quot;Mr. Gorbachev, Tear Down This Wall!&quot;(360p)" descr="Ronald Reagan &quot;Mr. Gorbachev, Tear Down This Wall!&quot;(360p)">
            <a:hlinkClick r:id="" action="ppaction://media"/>
            <a:extLst>
              <a:ext uri="{FF2B5EF4-FFF2-40B4-BE49-F238E27FC236}">
                <a16:creationId xmlns:a16="http://schemas.microsoft.com/office/drawing/2014/main" id="{09ECBA1F-A38D-2947-B6A6-38D45305E49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253661" y="1237992"/>
            <a:ext cx="6705600" cy="4419600"/>
          </a:xfrm>
          <a:prstGeom prst="rect">
            <a:avLst/>
          </a:prstGeom>
        </p:spPr>
      </p:pic>
      <p:sp>
        <p:nvSpPr>
          <p:cNvPr id="46" name="TextBox 45">
            <a:extLst>
              <a:ext uri="{FF2B5EF4-FFF2-40B4-BE49-F238E27FC236}">
                <a16:creationId xmlns:a16="http://schemas.microsoft.com/office/drawing/2014/main" id="{622A5933-5CB8-8448-8035-D5AC46DBA63B}"/>
              </a:ext>
            </a:extLst>
          </p:cNvPr>
          <p:cNvSpPr txBox="1"/>
          <p:nvPr/>
        </p:nvSpPr>
        <p:spPr>
          <a:xfrm>
            <a:off x="4175415" y="5877109"/>
            <a:ext cx="8770432" cy="923330"/>
          </a:xfrm>
          <a:prstGeom prst="rect">
            <a:avLst/>
          </a:prstGeom>
          <a:noFill/>
        </p:spPr>
        <p:txBody>
          <a:bodyPr wrap="square" rtlCol="0">
            <a:spAutoFit/>
          </a:bodyPr>
          <a:lstStyle/>
          <a:p>
            <a:r>
              <a:rPr lang="en-RO" dirty="0">
                <a:latin typeface="Adobe Garamond Pro" panose="02020502060506020403" pitchFamily="18" charset="0"/>
              </a:rPr>
              <a:t>Ronald Reagan, </a:t>
            </a:r>
            <a:r>
              <a:rPr lang="en-RO" i="1" dirty="0">
                <a:latin typeface="Adobe Garamond Pro" panose="02020502060506020403" pitchFamily="18" charset="0"/>
              </a:rPr>
              <a:t>Berlin Wall Speech</a:t>
            </a:r>
            <a:r>
              <a:rPr lang="en-RO" dirty="0">
                <a:latin typeface="Adobe Garamond Pro" panose="02020502060506020403" pitchFamily="18" charset="0"/>
              </a:rPr>
              <a:t>, Berlinul de Vest, 12 iunie 1987</a:t>
            </a:r>
          </a:p>
          <a:p>
            <a:r>
              <a:rPr lang="en-US" dirty="0">
                <a:latin typeface="Adobe Garamond Pro" panose="02020502060506020403" pitchFamily="18" charset="0"/>
              </a:rPr>
              <a:t>s</a:t>
            </a:r>
            <a:r>
              <a:rPr lang="en-RO" dirty="0">
                <a:latin typeface="Adobe Garamond Pro" panose="02020502060506020403" pitchFamily="18" charset="0"/>
              </a:rPr>
              <a:t>ursa: </a:t>
            </a:r>
            <a:r>
              <a:rPr lang="en-US" dirty="0">
                <a:latin typeface="Adobe Garamond Pro" panose="02020502060506020403" pitchFamily="18" charset="0"/>
              </a:rPr>
              <a:t>https://</a:t>
            </a:r>
            <a:r>
              <a:rPr lang="en-US" dirty="0" err="1">
                <a:latin typeface="Adobe Garamond Pro" panose="02020502060506020403" pitchFamily="18" charset="0"/>
              </a:rPr>
              <a:t>www.reaganfoundation.org</a:t>
            </a:r>
            <a:r>
              <a:rPr lang="en-US" dirty="0">
                <a:latin typeface="Adobe Garamond Pro" panose="02020502060506020403" pitchFamily="18" charset="0"/>
              </a:rPr>
              <a:t>/library-museum/permanent-exhibitions/berlin-wall/from-the-archives/president-</a:t>
            </a:r>
            <a:r>
              <a:rPr lang="en-US" dirty="0" err="1">
                <a:latin typeface="Adobe Garamond Pro" panose="02020502060506020403" pitchFamily="18" charset="0"/>
              </a:rPr>
              <a:t>reagans</a:t>
            </a:r>
            <a:r>
              <a:rPr lang="en-US" dirty="0">
                <a:latin typeface="Adobe Garamond Pro" panose="02020502060506020403" pitchFamily="18" charset="0"/>
              </a:rPr>
              <a:t>-address-at-the-</a:t>
            </a:r>
            <a:r>
              <a:rPr lang="en-US" dirty="0" err="1">
                <a:latin typeface="Adobe Garamond Pro" panose="02020502060506020403" pitchFamily="18" charset="0"/>
              </a:rPr>
              <a:t>brandenburg</a:t>
            </a:r>
            <a:r>
              <a:rPr lang="en-US" dirty="0">
                <a:latin typeface="Adobe Garamond Pro" panose="02020502060506020403" pitchFamily="18" charset="0"/>
              </a:rPr>
              <a:t>-gate/</a:t>
            </a:r>
            <a:endParaRPr lang="en-RO" dirty="0">
              <a:latin typeface="Adobe Garamond Pro" panose="02020502060506020403" pitchFamily="18" charset="0"/>
            </a:endParaRPr>
          </a:p>
        </p:txBody>
      </p:sp>
    </p:spTree>
    <p:extLst>
      <p:ext uri="{BB962C8B-B14F-4D97-AF65-F5344CB8AC3E}">
        <p14:creationId xmlns:p14="http://schemas.microsoft.com/office/powerpoint/2010/main" val="175230858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90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9" name="TextBox 8">
            <a:extLst>
              <a:ext uri="{FF2B5EF4-FFF2-40B4-BE49-F238E27FC236}">
                <a16:creationId xmlns:a16="http://schemas.microsoft.com/office/drawing/2014/main" id="{761BFE6A-854F-AF46-9008-E8FC4E04733B}"/>
              </a:ext>
            </a:extLst>
          </p:cNvPr>
          <p:cNvSpPr txBox="1"/>
          <p:nvPr/>
        </p:nvSpPr>
        <p:spPr>
          <a:xfrm>
            <a:off x="269565" y="372726"/>
            <a:ext cx="3182246"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a:t>
            </a:r>
          </a:p>
        </p:txBody>
      </p:sp>
      <p:sp>
        <p:nvSpPr>
          <p:cNvPr id="2" name="TextBox 1">
            <a:extLst>
              <a:ext uri="{FF2B5EF4-FFF2-40B4-BE49-F238E27FC236}">
                <a16:creationId xmlns:a16="http://schemas.microsoft.com/office/drawing/2014/main" id="{FF4F391F-00FE-CB4B-BCB8-9BEE907D43E3}"/>
              </a:ext>
            </a:extLst>
          </p:cNvPr>
          <p:cNvSpPr txBox="1"/>
          <p:nvPr/>
        </p:nvSpPr>
        <p:spPr>
          <a:xfrm>
            <a:off x="-8137" y="1122320"/>
            <a:ext cx="2990054" cy="646331"/>
          </a:xfrm>
          <a:prstGeom prst="rect">
            <a:avLst/>
          </a:prstGeom>
          <a:noFill/>
        </p:spPr>
        <p:txBody>
          <a:bodyPr wrap="square" rtlCol="0">
            <a:spAutoFit/>
          </a:bodyPr>
          <a:lstStyle/>
          <a:p>
            <a:pPr algn="ctr"/>
            <a:r>
              <a:rPr lang="en-RO" b="1" dirty="0">
                <a:latin typeface="Adobe Garamond Pro Bold" panose="02020502060506020403" pitchFamily="18" charset="0"/>
              </a:rPr>
              <a:t>„Împătrita cale către o gândire critică“</a:t>
            </a:r>
          </a:p>
        </p:txBody>
      </p:sp>
      <p:sp>
        <p:nvSpPr>
          <p:cNvPr id="5" name="TextBox 4">
            <a:extLst>
              <a:ext uri="{FF2B5EF4-FFF2-40B4-BE49-F238E27FC236}">
                <a16:creationId xmlns:a16="http://schemas.microsoft.com/office/drawing/2014/main" id="{BA46C269-1A65-F544-B38C-F581A01B1109}"/>
              </a:ext>
            </a:extLst>
          </p:cNvPr>
          <p:cNvSpPr txBox="1"/>
          <p:nvPr/>
        </p:nvSpPr>
        <p:spPr>
          <a:xfrm>
            <a:off x="-317301" y="1624029"/>
            <a:ext cx="2503656" cy="519351"/>
          </a:xfrm>
          <a:prstGeom prst="ellipse">
            <a:avLst/>
          </a:prstGeom>
          <a:noFill/>
        </p:spPr>
        <p:txBody>
          <a:bodyPr wrap="square" rtlCol="0">
            <a:spAutoFit/>
          </a:bodyPr>
          <a:lstStyle/>
          <a:p>
            <a:r>
              <a:rPr lang="en-RO" dirty="0">
                <a:latin typeface="Adobe Garamond Pro" panose="02020502060506020403" pitchFamily="18" charset="0"/>
              </a:rPr>
              <a:t>1. </a:t>
            </a:r>
            <a:r>
              <a:rPr lang="en-RO" i="1" dirty="0">
                <a:latin typeface="Adobe Garamond Pro" panose="02020502060506020403" pitchFamily="18" charset="0"/>
              </a:rPr>
              <a:t>Ce </a:t>
            </a:r>
            <a:r>
              <a:rPr lang="en-RO" dirty="0">
                <a:latin typeface="Adobe Garamond Pro" panose="02020502060506020403" pitchFamily="18" charset="0"/>
              </a:rPr>
              <a:t>înseamnă?</a:t>
            </a:r>
            <a:endParaRPr lang="en-RO" i="1" dirty="0">
              <a:latin typeface="Adobe Garamond Pro" panose="02020502060506020403" pitchFamily="18" charset="0"/>
            </a:endParaRPr>
          </a:p>
        </p:txBody>
      </p:sp>
      <p:sp>
        <p:nvSpPr>
          <p:cNvPr id="10" name="TextBox 9">
            <a:extLst>
              <a:ext uri="{FF2B5EF4-FFF2-40B4-BE49-F238E27FC236}">
                <a16:creationId xmlns:a16="http://schemas.microsoft.com/office/drawing/2014/main" id="{4A741477-4794-2746-882C-9D28DE1F71A9}"/>
              </a:ext>
            </a:extLst>
          </p:cNvPr>
          <p:cNvSpPr txBox="1"/>
          <p:nvPr/>
        </p:nvSpPr>
        <p:spPr>
          <a:xfrm>
            <a:off x="-660648" y="2979533"/>
            <a:ext cx="4501005" cy="519351"/>
          </a:xfrm>
          <a:prstGeom prst="ellipse">
            <a:avLst/>
          </a:prstGeom>
          <a:noFill/>
        </p:spPr>
        <p:txBody>
          <a:bodyPr wrap="square" rtlCol="0">
            <a:spAutoFit/>
          </a:bodyPr>
          <a:lstStyle/>
          <a:p>
            <a:r>
              <a:rPr lang="en-RO" dirty="0">
                <a:latin typeface="Adobe Garamond Pro" panose="02020502060506020403" pitchFamily="18" charset="0"/>
              </a:rPr>
              <a:t>2. </a:t>
            </a:r>
            <a:r>
              <a:rPr lang="en-RO" i="1" dirty="0">
                <a:latin typeface="Adobe Garamond Pro" panose="02020502060506020403" pitchFamily="18" charset="0"/>
              </a:rPr>
              <a:t>Câte</a:t>
            </a:r>
            <a:r>
              <a:rPr lang="en-RO" dirty="0">
                <a:latin typeface="Adobe Garamond Pro" panose="02020502060506020403" pitchFamily="18" charset="0"/>
              </a:rPr>
              <a:t> argumente pro și contra?</a:t>
            </a:r>
            <a:endParaRPr lang="en-RO" i="1" dirty="0">
              <a:latin typeface="Adobe Garamond Pro" panose="02020502060506020403" pitchFamily="18" charset="0"/>
            </a:endParaRPr>
          </a:p>
        </p:txBody>
      </p:sp>
      <p:sp>
        <p:nvSpPr>
          <p:cNvPr id="11" name="TextBox 10">
            <a:extLst>
              <a:ext uri="{FF2B5EF4-FFF2-40B4-BE49-F238E27FC236}">
                <a16:creationId xmlns:a16="http://schemas.microsoft.com/office/drawing/2014/main" id="{A6CAC028-26CE-BB49-BDE4-494080566573}"/>
              </a:ext>
            </a:extLst>
          </p:cNvPr>
          <p:cNvSpPr txBox="1"/>
          <p:nvPr/>
        </p:nvSpPr>
        <p:spPr>
          <a:xfrm>
            <a:off x="-692343" y="4064747"/>
            <a:ext cx="4878003" cy="908864"/>
          </a:xfrm>
          <a:prstGeom prst="ellipse">
            <a:avLst/>
          </a:prstGeom>
          <a:noFill/>
        </p:spPr>
        <p:txBody>
          <a:bodyPr wrap="square" rtlCol="0">
            <a:spAutoFit/>
          </a:bodyPr>
          <a:lstStyle/>
          <a:p>
            <a:r>
              <a:rPr lang="en-RO" dirty="0">
                <a:latin typeface="Adobe Garamond Pro" panose="02020502060506020403" pitchFamily="18" charset="0"/>
              </a:rPr>
              <a:t>3. </a:t>
            </a:r>
            <a:r>
              <a:rPr lang="en-RO" i="1" dirty="0">
                <a:latin typeface="Adobe Garamond Pro" panose="02020502060506020403" pitchFamily="18" charset="0"/>
              </a:rPr>
              <a:t>De ce </a:t>
            </a:r>
            <a:r>
              <a:rPr lang="en-RO" dirty="0">
                <a:latin typeface="Adobe Garamond Pro" panose="02020502060506020403" pitchFamily="18" charset="0"/>
              </a:rPr>
              <a:t>este importantă sau relevantă?</a:t>
            </a:r>
            <a:endParaRPr lang="en-RO" i="1" dirty="0">
              <a:latin typeface="Adobe Garamond Pro" panose="02020502060506020403" pitchFamily="18" charset="0"/>
            </a:endParaRPr>
          </a:p>
        </p:txBody>
      </p:sp>
      <p:sp>
        <p:nvSpPr>
          <p:cNvPr id="13" name="TextBox 12">
            <a:extLst>
              <a:ext uri="{FF2B5EF4-FFF2-40B4-BE49-F238E27FC236}">
                <a16:creationId xmlns:a16="http://schemas.microsoft.com/office/drawing/2014/main" id="{4006C61F-FF2A-9C4D-A581-E3C65A02CF25}"/>
              </a:ext>
            </a:extLst>
          </p:cNvPr>
          <p:cNvSpPr txBox="1"/>
          <p:nvPr/>
        </p:nvSpPr>
        <p:spPr>
          <a:xfrm>
            <a:off x="-660025" y="5306340"/>
            <a:ext cx="4342561" cy="519351"/>
          </a:xfrm>
          <a:prstGeom prst="ellipse">
            <a:avLst/>
          </a:prstGeom>
          <a:noFill/>
        </p:spPr>
        <p:txBody>
          <a:bodyPr wrap="square" rtlCol="0">
            <a:spAutoFit/>
          </a:bodyPr>
          <a:lstStyle/>
          <a:p>
            <a:r>
              <a:rPr lang="en-RO" dirty="0">
                <a:latin typeface="Adobe Garamond Pro" panose="02020502060506020403" pitchFamily="18" charset="0"/>
              </a:rPr>
              <a:t>4. </a:t>
            </a:r>
            <a:r>
              <a:rPr lang="en-RO" i="1" dirty="0">
                <a:latin typeface="Adobe Garamond Pro" panose="02020502060506020403" pitchFamily="18" charset="0"/>
              </a:rPr>
              <a:t>Care </a:t>
            </a:r>
            <a:r>
              <a:rPr lang="en-RO" dirty="0">
                <a:latin typeface="Adobe Garamond Pro" panose="02020502060506020403" pitchFamily="18" charset="0"/>
              </a:rPr>
              <a:t>sunt celelalte alternative?</a:t>
            </a:r>
            <a:endParaRPr lang="en-RO" i="1" dirty="0">
              <a:latin typeface="Adobe Garamond Pro" panose="02020502060506020403" pitchFamily="18" charset="0"/>
            </a:endParaRPr>
          </a:p>
        </p:txBody>
      </p:sp>
      <p:sp>
        <p:nvSpPr>
          <p:cNvPr id="6" name="Rectangle 5">
            <a:extLst>
              <a:ext uri="{FF2B5EF4-FFF2-40B4-BE49-F238E27FC236}">
                <a16:creationId xmlns:a16="http://schemas.microsoft.com/office/drawing/2014/main" id="{7113E6B6-B733-C949-ACA6-258398CD4B53}"/>
              </a:ext>
            </a:extLst>
          </p:cNvPr>
          <p:cNvSpPr/>
          <p:nvPr/>
        </p:nvSpPr>
        <p:spPr>
          <a:xfrm>
            <a:off x="35218" y="2628944"/>
            <a:ext cx="3422882"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exemple</a:t>
            </a:r>
            <a:r>
              <a:rPr lang="en-US" sz="1400" dirty="0">
                <a:solidFill>
                  <a:srgbClr val="000000"/>
                </a:solidFill>
                <a:latin typeface="Adobe Garamond Pro" panose="02020502060506020403" pitchFamily="18" charset="0"/>
              </a:rPr>
              <a:t>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ilustreze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ceea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înseamnă</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6" name="Rectangle 15">
            <a:extLst>
              <a:ext uri="{FF2B5EF4-FFF2-40B4-BE49-F238E27FC236}">
                <a16:creationId xmlns:a16="http://schemas.microsoft.com/office/drawing/2014/main" id="{FBEA1374-2169-0444-8357-A925A2DFAC88}"/>
              </a:ext>
            </a:extLst>
          </p:cNvPr>
          <p:cNvSpPr/>
          <p:nvPr/>
        </p:nvSpPr>
        <p:spPr>
          <a:xfrm>
            <a:off x="40596" y="2195709"/>
            <a:ext cx="233248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Pot fi </a:t>
            </a:r>
            <a:r>
              <a:rPr lang="en-US" sz="1400" dirty="0" err="1">
                <a:solidFill>
                  <a:srgbClr val="000000"/>
                </a:solidFill>
                <a:latin typeface="Adobe Garamond Pro" panose="02020502060506020403" pitchFamily="18" charset="0"/>
              </a:rPr>
              <a:t>făcute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mai</a:t>
            </a:r>
            <a:r>
              <a:rPr lang="en-US" sz="1400" dirty="0">
                <a:solidFill>
                  <a:srgbClr val="000000"/>
                </a:solidFill>
                <a:latin typeface="Adobe Garamond Pro" panose="02020502060506020403" pitchFamily="18" charset="0"/>
              </a:rPr>
              <a:t> precise </a:t>
            </a:r>
            <a:r>
              <a:rPr lang="en-US" sz="1400" dirty="0" err="1">
                <a:solidFill>
                  <a:srgbClr val="000000"/>
                </a:solidFill>
                <a:latin typeface="Adobe Garamond Pro" panose="02020502060506020403" pitchFamily="18" charset="0"/>
              </a:rPr>
              <a:t>ideile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7" name="Rectangle 16">
            <a:extLst>
              <a:ext uri="{FF2B5EF4-FFF2-40B4-BE49-F238E27FC236}">
                <a16:creationId xmlns:a16="http://schemas.microsoft.com/office/drawing/2014/main" id="{F4DA1A43-4FCA-7F42-ADB9-A93C77D8C519}"/>
              </a:ext>
            </a:extLst>
          </p:cNvPr>
          <p:cNvSpPr/>
          <p:nvPr/>
        </p:nvSpPr>
        <p:spPr>
          <a:xfrm>
            <a:off x="40597" y="1990670"/>
            <a:ext cx="294131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Sunt </a:t>
            </a:r>
            <a:r>
              <a:rPr lang="en-US" sz="1400" dirty="0" err="1">
                <a:solidFill>
                  <a:srgbClr val="000000"/>
                </a:solidFill>
                <a:latin typeface="Adobe Garamond Pro" panose="02020502060506020403" pitchFamily="18" charset="0"/>
              </a:rPr>
              <a:t>cuvintele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conceptele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cheie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clare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8" name="Rectangle 17">
            <a:extLst>
              <a:ext uri="{FF2B5EF4-FFF2-40B4-BE49-F238E27FC236}">
                <a16:creationId xmlns:a16="http://schemas.microsoft.com/office/drawing/2014/main" id="{77C7DF9D-CE1B-1442-83BA-EFA9D7EA3904}"/>
              </a:ext>
            </a:extLst>
          </p:cNvPr>
          <p:cNvSpPr/>
          <p:nvPr/>
        </p:nvSpPr>
        <p:spPr>
          <a:xfrm>
            <a:off x="24073" y="2408729"/>
            <a:ext cx="2162282"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se </a:t>
            </a:r>
            <a:r>
              <a:rPr lang="en-US" sz="1400" dirty="0" err="1">
                <a:solidFill>
                  <a:srgbClr val="000000"/>
                </a:solidFill>
                <a:latin typeface="Adobe Garamond Pro" panose="02020502060506020403" pitchFamily="18" charset="0"/>
              </a:rPr>
              <a:t>leagă</a:t>
            </a:r>
            <a:r>
              <a:rPr lang="en-US" sz="1400" dirty="0">
                <a:solidFill>
                  <a:srgbClr val="000000"/>
                </a:solidFill>
                <a:latin typeface="Adobe Garamond Pro" panose="02020502060506020403" pitchFamily="18" charset="0"/>
              </a:rPr>
              <a:t> de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lucruri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9" name="Rectangle 18">
            <a:extLst>
              <a:ext uri="{FF2B5EF4-FFF2-40B4-BE49-F238E27FC236}">
                <a16:creationId xmlns:a16="http://schemas.microsoft.com/office/drawing/2014/main" id="{3A6B9475-C5E4-4841-B4DB-20A57B5E6E30}"/>
              </a:ext>
            </a:extLst>
          </p:cNvPr>
          <p:cNvSpPr/>
          <p:nvPr/>
        </p:nvSpPr>
        <p:spPr>
          <a:xfrm>
            <a:off x="22163" y="3323559"/>
            <a:ext cx="2642450"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Listează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r>
              <a:rPr lang="en-US" sz="1400" dirty="0">
                <a:solidFill>
                  <a:srgbClr val="000000"/>
                </a:solidFill>
                <a:latin typeface="Adobe Garamond Pro" panose="02020502060506020403" pitchFamily="18" charset="0"/>
              </a:rPr>
              <a:t> pro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contra</a:t>
            </a:r>
            <a:endParaRPr lang="en-US" sz="1400" dirty="0">
              <a:solidFill>
                <a:srgbClr val="000000"/>
              </a:solidFill>
              <a:effectLst/>
              <a:latin typeface="Adobe Garamond Pro" panose="02020502060506020403" pitchFamily="18" charset="0"/>
            </a:endParaRPr>
          </a:p>
        </p:txBody>
      </p:sp>
      <p:sp>
        <p:nvSpPr>
          <p:cNvPr id="20" name="Rectangle 19">
            <a:extLst>
              <a:ext uri="{FF2B5EF4-FFF2-40B4-BE49-F238E27FC236}">
                <a16:creationId xmlns:a16="http://schemas.microsoft.com/office/drawing/2014/main" id="{04964E20-7801-D645-87BE-162362DF808F}"/>
              </a:ext>
            </a:extLst>
          </p:cNvPr>
          <p:cNvSpPr/>
          <p:nvPr/>
        </p:nvSpPr>
        <p:spPr>
          <a:xfrm>
            <a:off x="22164" y="3552912"/>
            <a:ext cx="2642449"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Numără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evaluează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endParaRPr lang="en-US" sz="1400" dirty="0">
              <a:solidFill>
                <a:srgbClr val="000000"/>
              </a:solidFill>
              <a:effectLst/>
              <a:latin typeface="Adobe Garamond Pro" panose="02020502060506020403" pitchFamily="18" charset="0"/>
            </a:endParaRPr>
          </a:p>
        </p:txBody>
      </p:sp>
      <p:sp>
        <p:nvSpPr>
          <p:cNvPr id="21" name="Rectangle 20">
            <a:extLst>
              <a:ext uri="{FF2B5EF4-FFF2-40B4-BE49-F238E27FC236}">
                <a16:creationId xmlns:a16="http://schemas.microsoft.com/office/drawing/2014/main" id="{2641492C-6181-344A-B9A4-6E3B5763F8FB}"/>
              </a:ext>
            </a:extLst>
          </p:cNvPr>
          <p:cNvSpPr/>
          <p:nvPr/>
        </p:nvSpPr>
        <p:spPr>
          <a:xfrm>
            <a:off x="16482" y="3802731"/>
            <a:ext cx="2350195"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Gândește-te</a:t>
            </a:r>
            <a:r>
              <a:rPr lang="en-US" sz="1400" dirty="0">
                <a:solidFill>
                  <a:srgbClr val="000000"/>
                </a:solidFill>
                <a:latin typeface="Adobe Garamond Pro" panose="02020502060506020403" pitchFamily="18" charset="0"/>
              </a:rPr>
              <a:t> la </a:t>
            </a:r>
            <a:r>
              <a:rPr lang="en-US" sz="1400" dirty="0" err="1">
                <a:solidFill>
                  <a:srgbClr val="000000"/>
                </a:solidFill>
                <a:latin typeface="Adobe Garamond Pro" panose="02020502060506020403" pitchFamily="18" charset="0"/>
              </a:rPr>
              <a:t>ambele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părți</a:t>
            </a:r>
            <a:endParaRPr lang="en-US" sz="1400" dirty="0">
              <a:solidFill>
                <a:srgbClr val="000000"/>
              </a:solidFill>
              <a:effectLst/>
              <a:latin typeface="Adobe Garamond Pro" panose="02020502060506020403" pitchFamily="18" charset="0"/>
            </a:endParaRPr>
          </a:p>
        </p:txBody>
      </p:sp>
      <p:sp>
        <p:nvSpPr>
          <p:cNvPr id="22" name="Rectangle 21">
            <a:extLst>
              <a:ext uri="{FF2B5EF4-FFF2-40B4-BE49-F238E27FC236}">
                <a16:creationId xmlns:a16="http://schemas.microsoft.com/office/drawing/2014/main" id="{921304C1-1FC2-5847-BFDD-EB28F08FE206}"/>
              </a:ext>
            </a:extLst>
          </p:cNvPr>
          <p:cNvSpPr/>
          <p:nvPr/>
        </p:nvSpPr>
        <p:spPr>
          <a:xfrm>
            <a:off x="30241" y="4018697"/>
            <a:ext cx="1917431"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contraexemple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3" name="Rectangle 22">
            <a:extLst>
              <a:ext uri="{FF2B5EF4-FFF2-40B4-BE49-F238E27FC236}">
                <a16:creationId xmlns:a16="http://schemas.microsoft.com/office/drawing/2014/main" id="{ABC519C2-047A-2E44-B490-6AF3807A4720}"/>
              </a:ext>
            </a:extLst>
          </p:cNvPr>
          <p:cNvSpPr/>
          <p:nvPr/>
        </p:nvSpPr>
        <p:spPr>
          <a:xfrm>
            <a:off x="0" y="4733769"/>
            <a:ext cx="275923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Care sunt </a:t>
            </a:r>
            <a:r>
              <a:rPr lang="en-US" sz="1400" dirty="0" err="1">
                <a:solidFill>
                  <a:srgbClr val="000000"/>
                </a:solidFill>
                <a:latin typeface="Adobe Garamond Pro" panose="02020502060506020403" pitchFamily="18" charset="0"/>
              </a:rPr>
              <a:t>consecințele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principale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4" name="Rectangle 23">
            <a:extLst>
              <a:ext uri="{FF2B5EF4-FFF2-40B4-BE49-F238E27FC236}">
                <a16:creationId xmlns:a16="http://schemas.microsoft.com/office/drawing/2014/main" id="{FCDBC1FF-62A3-1545-ABF7-CC90CA1254C2}"/>
              </a:ext>
            </a:extLst>
          </p:cNvPr>
          <p:cNvSpPr/>
          <p:nvPr/>
        </p:nvSpPr>
        <p:spPr>
          <a:xfrm>
            <a:off x="-8138" y="4949735"/>
            <a:ext cx="2662820"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ne </a:t>
            </a:r>
            <a:r>
              <a:rPr lang="en-US" sz="1400" dirty="0" err="1">
                <a:solidFill>
                  <a:srgbClr val="000000"/>
                </a:solidFill>
                <a:latin typeface="Adobe Garamond Pro" panose="02020502060506020403" pitchFamily="18" charset="0"/>
              </a:rPr>
              <a:t>afectează</a:t>
            </a:r>
            <a:r>
              <a:rPr lang="en-US" sz="1400" dirty="0">
                <a:solidFill>
                  <a:srgbClr val="000000"/>
                </a:solidFill>
                <a:latin typeface="Adobe Garamond Pro" panose="02020502060506020403" pitchFamily="18" charset="0"/>
              </a:rPr>
              <a:t>? Este </a:t>
            </a:r>
            <a:r>
              <a:rPr lang="en-US" sz="1400" dirty="0" err="1">
                <a:solidFill>
                  <a:srgbClr val="000000"/>
                </a:solidFill>
                <a:latin typeface="Adobe Garamond Pro" panose="02020502060506020403" pitchFamily="18" charset="0"/>
              </a:rPr>
              <a:t>folositoare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5" name="Rectangle 24">
            <a:extLst>
              <a:ext uri="{FF2B5EF4-FFF2-40B4-BE49-F238E27FC236}">
                <a16:creationId xmlns:a16="http://schemas.microsoft.com/office/drawing/2014/main" id="{93BA1882-EE3D-B242-8F4E-4E120A48182B}"/>
              </a:ext>
            </a:extLst>
          </p:cNvPr>
          <p:cNvSpPr/>
          <p:nvPr/>
        </p:nvSpPr>
        <p:spPr>
          <a:xfrm>
            <a:off x="0" y="5165701"/>
            <a:ext cx="242751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Am </a:t>
            </a:r>
            <a:r>
              <a:rPr lang="en-US" sz="1400" dirty="0" err="1">
                <a:solidFill>
                  <a:srgbClr val="000000"/>
                </a:solidFill>
                <a:latin typeface="Adobe Garamond Pro" panose="02020502060506020403" pitchFamily="18" charset="0"/>
              </a:rPr>
              <a:t>aflat</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ceva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nou</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interesant</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6" name="Rectangle 25">
            <a:extLst>
              <a:ext uri="{FF2B5EF4-FFF2-40B4-BE49-F238E27FC236}">
                <a16:creationId xmlns:a16="http://schemas.microsoft.com/office/drawing/2014/main" id="{6F697E37-9C45-554C-9471-2201DDC0394B}"/>
              </a:ext>
            </a:extLst>
          </p:cNvPr>
          <p:cNvSpPr/>
          <p:nvPr/>
        </p:nvSpPr>
        <p:spPr>
          <a:xfrm>
            <a:off x="-8138" y="5657592"/>
            <a:ext cx="328755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informații</a:t>
            </a:r>
            <a:r>
              <a:rPr lang="en-US" sz="1400" dirty="0">
                <a:solidFill>
                  <a:srgbClr val="000000"/>
                </a:solidFill>
                <a:latin typeface="Adobe Garamond Pro" panose="02020502060506020403" pitchFamily="18" charset="0"/>
              </a:rPr>
              <a:t> pot fi </a:t>
            </a:r>
            <a:r>
              <a:rPr lang="en-US" sz="1400" dirty="0" err="1">
                <a:solidFill>
                  <a:srgbClr val="000000"/>
                </a:solidFill>
                <a:latin typeface="Adobe Garamond Pro" panose="02020502060506020403" pitchFamily="18" charset="0"/>
              </a:rPr>
              <a:t>relevante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7" name="Rectangle 26">
            <a:extLst>
              <a:ext uri="{FF2B5EF4-FFF2-40B4-BE49-F238E27FC236}">
                <a16:creationId xmlns:a16="http://schemas.microsoft.com/office/drawing/2014/main" id="{C081D00B-9419-F241-9B89-F1B437891A83}"/>
              </a:ext>
            </a:extLst>
          </p:cNvPr>
          <p:cNvSpPr/>
          <p:nvPr/>
        </p:nvSpPr>
        <p:spPr>
          <a:xfrm>
            <a:off x="-8138" y="5901473"/>
            <a:ext cx="2990054"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cazuri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similare</a:t>
            </a:r>
            <a:r>
              <a:rPr lang="en-US" sz="1400" dirty="0">
                <a:solidFill>
                  <a:srgbClr val="000000"/>
                </a:solidFill>
                <a:latin typeface="Adobe Garamond Pro" panose="02020502060506020403" pitchFamily="18" charset="0"/>
              </a:rPr>
              <a:t> la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mă</a:t>
            </a:r>
            <a:r>
              <a:rPr lang="en-US" sz="1400" dirty="0">
                <a:solidFill>
                  <a:srgbClr val="000000"/>
                </a:solidFill>
                <a:latin typeface="Adobe Garamond Pro" panose="02020502060506020403" pitchFamily="18" charset="0"/>
              </a:rPr>
              <a:t> pot </a:t>
            </a:r>
            <a:r>
              <a:rPr lang="en-US" sz="1400" dirty="0" err="1">
                <a:solidFill>
                  <a:srgbClr val="000000"/>
                </a:solidFill>
                <a:latin typeface="Adobe Garamond Pro" panose="02020502060506020403" pitchFamily="18" charset="0"/>
              </a:rPr>
              <a:t>gândi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4" name="TextBox 3">
            <a:extLst>
              <a:ext uri="{FF2B5EF4-FFF2-40B4-BE49-F238E27FC236}">
                <a16:creationId xmlns:a16="http://schemas.microsoft.com/office/drawing/2014/main" id="{D0B3E479-04BF-BB4E-A71E-184027837D46}"/>
              </a:ext>
            </a:extLst>
          </p:cNvPr>
          <p:cNvSpPr txBox="1"/>
          <p:nvPr/>
        </p:nvSpPr>
        <p:spPr>
          <a:xfrm>
            <a:off x="4175414" y="5877109"/>
            <a:ext cx="8770432" cy="923330"/>
          </a:xfrm>
          <a:prstGeom prst="rect">
            <a:avLst/>
          </a:prstGeom>
          <a:noFill/>
        </p:spPr>
        <p:txBody>
          <a:bodyPr wrap="square" rtlCol="0">
            <a:spAutoFit/>
          </a:bodyPr>
          <a:lstStyle/>
          <a:p>
            <a:r>
              <a:rPr lang="en-RO" dirty="0">
                <a:latin typeface="Adobe Garamond Pro" panose="02020502060506020403" pitchFamily="18" charset="0"/>
              </a:rPr>
              <a:t>Ronald Reagan, </a:t>
            </a:r>
            <a:r>
              <a:rPr lang="en-RO" i="1" dirty="0">
                <a:latin typeface="Adobe Garamond Pro" panose="02020502060506020403" pitchFamily="18" charset="0"/>
              </a:rPr>
              <a:t>Berlin Wall Speech</a:t>
            </a:r>
            <a:r>
              <a:rPr lang="en-RO" dirty="0">
                <a:latin typeface="Adobe Garamond Pro" panose="02020502060506020403" pitchFamily="18" charset="0"/>
              </a:rPr>
              <a:t>, Berlinul de Vest, 12 iunie 1987</a:t>
            </a:r>
          </a:p>
          <a:p>
            <a:r>
              <a:rPr lang="en-US" dirty="0">
                <a:latin typeface="Adobe Garamond Pro" panose="02020502060506020403" pitchFamily="18" charset="0"/>
              </a:rPr>
              <a:t>s</a:t>
            </a:r>
            <a:r>
              <a:rPr lang="en-RO" dirty="0">
                <a:latin typeface="Adobe Garamond Pro" panose="02020502060506020403" pitchFamily="18" charset="0"/>
              </a:rPr>
              <a:t>ursa: </a:t>
            </a:r>
            <a:r>
              <a:rPr lang="en-US" dirty="0">
                <a:latin typeface="Adobe Garamond Pro" panose="02020502060506020403" pitchFamily="18" charset="0"/>
              </a:rPr>
              <a:t>https://</a:t>
            </a:r>
            <a:r>
              <a:rPr lang="en-US" dirty="0" err="1">
                <a:latin typeface="Adobe Garamond Pro" panose="02020502060506020403" pitchFamily="18" charset="0"/>
              </a:rPr>
              <a:t>www.reaganfoundation.org</a:t>
            </a:r>
            <a:r>
              <a:rPr lang="en-US" dirty="0">
                <a:latin typeface="Adobe Garamond Pro" panose="02020502060506020403" pitchFamily="18" charset="0"/>
              </a:rPr>
              <a:t>/library-museum/permanent-exhibitions/berlin-wall/from-the-archives/president-</a:t>
            </a:r>
            <a:r>
              <a:rPr lang="en-US" dirty="0" err="1">
                <a:latin typeface="Adobe Garamond Pro" panose="02020502060506020403" pitchFamily="18" charset="0"/>
              </a:rPr>
              <a:t>reagans</a:t>
            </a:r>
            <a:r>
              <a:rPr lang="en-US" dirty="0">
                <a:latin typeface="Adobe Garamond Pro" panose="02020502060506020403" pitchFamily="18" charset="0"/>
              </a:rPr>
              <a:t>-address-at-the-</a:t>
            </a:r>
            <a:r>
              <a:rPr lang="en-US" dirty="0" err="1">
                <a:latin typeface="Adobe Garamond Pro" panose="02020502060506020403" pitchFamily="18" charset="0"/>
              </a:rPr>
              <a:t>brandenburg</a:t>
            </a:r>
            <a:r>
              <a:rPr lang="en-US" dirty="0">
                <a:latin typeface="Adobe Garamond Pro" panose="02020502060506020403" pitchFamily="18" charset="0"/>
              </a:rPr>
              <a:t>-gate/</a:t>
            </a:r>
            <a:endParaRPr lang="en-RO" dirty="0">
              <a:latin typeface="Adobe Garamond Pro" panose="02020502060506020403" pitchFamily="18" charset="0"/>
            </a:endParaRPr>
          </a:p>
        </p:txBody>
      </p:sp>
      <p:sp>
        <p:nvSpPr>
          <p:cNvPr id="15" name="TextBox 14">
            <a:extLst>
              <a:ext uri="{FF2B5EF4-FFF2-40B4-BE49-F238E27FC236}">
                <a16:creationId xmlns:a16="http://schemas.microsoft.com/office/drawing/2014/main" id="{9E56966F-7E75-4140-933D-BCCCD21A6FA8}"/>
              </a:ext>
            </a:extLst>
          </p:cNvPr>
          <p:cNvSpPr txBox="1"/>
          <p:nvPr/>
        </p:nvSpPr>
        <p:spPr>
          <a:xfrm>
            <a:off x="3909196" y="1478571"/>
            <a:ext cx="7355523" cy="4247317"/>
          </a:xfrm>
          <a:prstGeom prst="rect">
            <a:avLst/>
          </a:prstGeom>
          <a:noFill/>
        </p:spPr>
        <p:txBody>
          <a:bodyPr wrap="square" rtlCol="0">
            <a:spAutoFit/>
          </a:bodyPr>
          <a:lstStyle/>
          <a:p>
            <a:r>
              <a:rPr lang="en-RO" dirty="0">
                <a:latin typeface="Adobe Garamond Pro" panose="02020502060506020403" pitchFamily="18" charset="0"/>
              </a:rPr>
              <a:t>Iar acum, pare că sovieticii înșiși ar fi ajuns, într-un mod limitat, să înțeleagă importanța libertății. De la Moscova auzim despre o nouă politică de reforme și deschidere. Au fost eliberați câțiva prizonieri politici. Nu mai sunt blocate anumite posturi de radio străine. Li s-au permis unor întreprinderi economice să opereze cu mai multă libertate față de controlul statului. Sunt acestea începuturile unor schimbări profunde în Statul Sovietic? Sau sunt doar niște gesturi de fațadă, care intenționează să creeze false speranțe în Occident sau să întărească sistemul sovietic fără să-l schimbe? Salutăm schimbarea și deschiderea, căci credem că libertatea și securitatea merg împreună, iar creșterea libertății umane nu poate decât să întărească premisele păcii în lume. Există un semn pe care sovieticii îl pot face și care ar fi de necontestat, care ar avansa imens premisele libertății și păcii. Domnule secretar general Gorbaciov, dacă vreți pace, dacă vreți prosperitate pentru Uniunea Sovietică și Europa de Est, dacă vreți liberalizare, veniți la această poartă! Domnule Gorbaciov, deschideți această poartă! Domnue Gorbaciov, dărâmați acest zid!</a:t>
            </a:r>
          </a:p>
        </p:txBody>
      </p:sp>
      <p:sp>
        <p:nvSpPr>
          <p:cNvPr id="46" name="TextBox 45">
            <a:extLst>
              <a:ext uri="{FF2B5EF4-FFF2-40B4-BE49-F238E27FC236}">
                <a16:creationId xmlns:a16="http://schemas.microsoft.com/office/drawing/2014/main" id="{CE2262E6-FC7E-324A-B6CF-09DA0DEFDFA8}"/>
              </a:ext>
            </a:extLst>
          </p:cNvPr>
          <p:cNvSpPr txBox="1"/>
          <p:nvPr/>
        </p:nvSpPr>
        <p:spPr>
          <a:xfrm>
            <a:off x="5890689" y="9194498"/>
            <a:ext cx="6788939" cy="646331"/>
          </a:xfrm>
          <a:prstGeom prst="rect">
            <a:avLst/>
          </a:prstGeom>
          <a:noFill/>
        </p:spPr>
        <p:txBody>
          <a:bodyPr wrap="square" rtlCol="0">
            <a:spAutoFit/>
          </a:bodyPr>
          <a:lstStyle/>
          <a:p>
            <a:r>
              <a:rPr lang="en-US" dirty="0">
                <a:latin typeface="Adobe Garamond Pro" panose="02020502060506020403" pitchFamily="18" charset="0"/>
              </a:rPr>
              <a:t>Fragment din „Rick Potion #9“, </a:t>
            </a:r>
            <a:r>
              <a:rPr lang="en-US" i="1" dirty="0">
                <a:latin typeface="Adobe Garamond Pro" panose="02020502060506020403" pitchFamily="18" charset="0"/>
              </a:rPr>
              <a:t>Rick and Morty</a:t>
            </a:r>
            <a:r>
              <a:rPr lang="en-US" dirty="0">
                <a:latin typeface="Adobe Garamond Pro" panose="02020502060506020403" pitchFamily="18" charset="0"/>
              </a:rPr>
              <a:t>, I, 2014</a:t>
            </a:r>
          </a:p>
          <a:p>
            <a:r>
              <a:rPr lang="en-US" dirty="0">
                <a:latin typeface="Adobe Garamond Pro" panose="02020502060506020403" pitchFamily="18" charset="0"/>
              </a:rPr>
              <a:t>s</a:t>
            </a:r>
            <a:r>
              <a:rPr lang="en-RO" dirty="0">
                <a:latin typeface="Adobe Garamond Pro" panose="02020502060506020403" pitchFamily="18" charset="0"/>
              </a:rPr>
              <a:t>ursa: </a:t>
            </a:r>
            <a:r>
              <a:rPr lang="en-US" dirty="0">
                <a:latin typeface="Adobe Garamond Pro" panose="02020502060506020403" pitchFamily="18" charset="0"/>
              </a:rPr>
              <a:t>https://</a:t>
            </a:r>
            <a:r>
              <a:rPr lang="en-US" dirty="0" err="1">
                <a:latin typeface="Adobe Garamond Pro" panose="02020502060506020403" pitchFamily="18" charset="0"/>
              </a:rPr>
              <a:t>www.youtube.com</a:t>
            </a:r>
            <a:r>
              <a:rPr lang="en-US" dirty="0">
                <a:latin typeface="Adobe Garamond Pro" panose="02020502060506020403" pitchFamily="18" charset="0"/>
              </a:rPr>
              <a:t>/</a:t>
            </a:r>
            <a:r>
              <a:rPr lang="en-US" dirty="0" err="1">
                <a:latin typeface="Adobe Garamond Pro" panose="02020502060506020403" pitchFamily="18" charset="0"/>
              </a:rPr>
              <a:t>watch?v</a:t>
            </a:r>
            <a:r>
              <a:rPr lang="en-US" dirty="0">
                <a:latin typeface="Adobe Garamond Pro" panose="02020502060506020403" pitchFamily="18" charset="0"/>
              </a:rPr>
              <a:t>=0rWunrNejmA</a:t>
            </a:r>
            <a:endParaRPr lang="en-RO" dirty="0">
              <a:latin typeface="Adobe Garamond Pro" panose="02020502060506020403" pitchFamily="18" charset="0"/>
            </a:endParaRPr>
          </a:p>
        </p:txBody>
      </p:sp>
    </p:spTree>
    <p:extLst>
      <p:ext uri="{BB962C8B-B14F-4D97-AF65-F5344CB8AC3E}">
        <p14:creationId xmlns:p14="http://schemas.microsoft.com/office/powerpoint/2010/main" val="130421576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Box 48">
            <a:extLst>
              <a:ext uri="{FF2B5EF4-FFF2-40B4-BE49-F238E27FC236}">
                <a16:creationId xmlns:a16="http://schemas.microsoft.com/office/drawing/2014/main" id="{EA0BD6E4-D79E-5C49-BD55-7E4A7A99FD20}"/>
              </a:ext>
            </a:extLst>
          </p:cNvPr>
          <p:cNvSpPr txBox="1"/>
          <p:nvPr/>
        </p:nvSpPr>
        <p:spPr>
          <a:xfrm>
            <a:off x="3909196" y="-3426445"/>
            <a:ext cx="8770432" cy="923330"/>
          </a:xfrm>
          <a:prstGeom prst="rect">
            <a:avLst/>
          </a:prstGeom>
          <a:noFill/>
        </p:spPr>
        <p:txBody>
          <a:bodyPr wrap="square" rtlCol="0">
            <a:spAutoFit/>
          </a:bodyPr>
          <a:lstStyle/>
          <a:p>
            <a:r>
              <a:rPr lang="en-RO" dirty="0">
                <a:latin typeface="Adobe Garamond Pro" panose="02020502060506020403" pitchFamily="18" charset="0"/>
              </a:rPr>
              <a:t>Ronald Reagan, „</a:t>
            </a:r>
            <a:r>
              <a:rPr lang="en-RO" i="1" dirty="0">
                <a:latin typeface="Adobe Garamond Pro" panose="02020502060506020403" pitchFamily="18" charset="0"/>
              </a:rPr>
              <a:t>Berlin Wall Speech</a:t>
            </a:r>
            <a:r>
              <a:rPr lang="en-RO" dirty="0">
                <a:latin typeface="Adobe Garamond Pro" panose="02020502060506020403" pitchFamily="18" charset="0"/>
              </a:rPr>
              <a:t>“, Berlinul de Vest, 12 iunie 1987</a:t>
            </a:r>
          </a:p>
          <a:p>
            <a:r>
              <a:rPr lang="en-US" dirty="0">
                <a:latin typeface="Adobe Garamond Pro" panose="02020502060506020403" pitchFamily="18" charset="0"/>
              </a:rPr>
              <a:t>s</a:t>
            </a:r>
            <a:r>
              <a:rPr lang="en-RO" dirty="0">
                <a:latin typeface="Adobe Garamond Pro" panose="02020502060506020403" pitchFamily="18" charset="0"/>
              </a:rPr>
              <a:t>ursa: </a:t>
            </a:r>
            <a:r>
              <a:rPr lang="en-US" dirty="0">
                <a:latin typeface="Adobe Garamond Pro" panose="02020502060506020403" pitchFamily="18" charset="0"/>
              </a:rPr>
              <a:t>https://</a:t>
            </a:r>
            <a:r>
              <a:rPr lang="en-US" dirty="0" err="1">
                <a:latin typeface="Adobe Garamond Pro" panose="02020502060506020403" pitchFamily="18" charset="0"/>
              </a:rPr>
              <a:t>www.reaganfoundation.org</a:t>
            </a:r>
            <a:r>
              <a:rPr lang="en-US" dirty="0">
                <a:latin typeface="Adobe Garamond Pro" panose="02020502060506020403" pitchFamily="18" charset="0"/>
              </a:rPr>
              <a:t>/library-museum/permanent-exhibitions/berlin-wall/from-the-archives/president-</a:t>
            </a:r>
            <a:r>
              <a:rPr lang="en-US" dirty="0" err="1">
                <a:latin typeface="Adobe Garamond Pro" panose="02020502060506020403" pitchFamily="18" charset="0"/>
              </a:rPr>
              <a:t>reagans</a:t>
            </a:r>
            <a:r>
              <a:rPr lang="en-US" dirty="0">
                <a:latin typeface="Adobe Garamond Pro" panose="02020502060506020403" pitchFamily="18" charset="0"/>
              </a:rPr>
              <a:t>-address-at-the-</a:t>
            </a:r>
            <a:r>
              <a:rPr lang="en-US" dirty="0" err="1">
                <a:latin typeface="Adobe Garamond Pro" panose="02020502060506020403" pitchFamily="18" charset="0"/>
              </a:rPr>
              <a:t>brandenburg</a:t>
            </a:r>
            <a:r>
              <a:rPr lang="en-US" dirty="0">
                <a:latin typeface="Adobe Garamond Pro" panose="02020502060506020403" pitchFamily="18" charset="0"/>
              </a:rPr>
              <a:t>-gate/</a:t>
            </a:r>
            <a:endParaRPr lang="en-RO" dirty="0">
              <a:latin typeface="Adobe Garamond Pro" panose="02020502060506020403" pitchFamily="18" charset="0"/>
            </a:endParaRPr>
          </a:p>
        </p:txBody>
      </p:sp>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9" name="TextBox 8">
            <a:extLst>
              <a:ext uri="{FF2B5EF4-FFF2-40B4-BE49-F238E27FC236}">
                <a16:creationId xmlns:a16="http://schemas.microsoft.com/office/drawing/2014/main" id="{761BFE6A-854F-AF46-9008-E8FC4E04733B}"/>
              </a:ext>
            </a:extLst>
          </p:cNvPr>
          <p:cNvSpPr txBox="1"/>
          <p:nvPr/>
        </p:nvSpPr>
        <p:spPr>
          <a:xfrm>
            <a:off x="269565" y="372726"/>
            <a:ext cx="3182246"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a:t>
            </a:r>
          </a:p>
        </p:txBody>
      </p:sp>
      <p:sp>
        <p:nvSpPr>
          <p:cNvPr id="2" name="TextBox 1">
            <a:extLst>
              <a:ext uri="{FF2B5EF4-FFF2-40B4-BE49-F238E27FC236}">
                <a16:creationId xmlns:a16="http://schemas.microsoft.com/office/drawing/2014/main" id="{FF4F391F-00FE-CB4B-BCB8-9BEE907D43E3}"/>
              </a:ext>
            </a:extLst>
          </p:cNvPr>
          <p:cNvSpPr txBox="1"/>
          <p:nvPr/>
        </p:nvSpPr>
        <p:spPr>
          <a:xfrm>
            <a:off x="-8137" y="1122320"/>
            <a:ext cx="2990054" cy="646331"/>
          </a:xfrm>
          <a:prstGeom prst="rect">
            <a:avLst/>
          </a:prstGeom>
          <a:noFill/>
        </p:spPr>
        <p:txBody>
          <a:bodyPr wrap="square" rtlCol="0">
            <a:spAutoFit/>
          </a:bodyPr>
          <a:lstStyle/>
          <a:p>
            <a:pPr algn="ctr"/>
            <a:r>
              <a:rPr lang="en-RO" b="1" dirty="0">
                <a:latin typeface="Adobe Garamond Pro Bold" panose="02020502060506020403" pitchFamily="18" charset="0"/>
              </a:rPr>
              <a:t>„Împătrita cale către o gândire critică“</a:t>
            </a:r>
          </a:p>
        </p:txBody>
      </p:sp>
      <p:sp>
        <p:nvSpPr>
          <p:cNvPr id="5" name="TextBox 4">
            <a:extLst>
              <a:ext uri="{FF2B5EF4-FFF2-40B4-BE49-F238E27FC236}">
                <a16:creationId xmlns:a16="http://schemas.microsoft.com/office/drawing/2014/main" id="{BA46C269-1A65-F544-B38C-F581A01B1109}"/>
              </a:ext>
            </a:extLst>
          </p:cNvPr>
          <p:cNvSpPr txBox="1"/>
          <p:nvPr/>
        </p:nvSpPr>
        <p:spPr>
          <a:xfrm>
            <a:off x="-317301" y="1624029"/>
            <a:ext cx="2503656" cy="519351"/>
          </a:xfrm>
          <a:prstGeom prst="ellipse">
            <a:avLst/>
          </a:prstGeom>
          <a:noFill/>
        </p:spPr>
        <p:txBody>
          <a:bodyPr wrap="square" rtlCol="0">
            <a:spAutoFit/>
          </a:bodyPr>
          <a:lstStyle/>
          <a:p>
            <a:r>
              <a:rPr lang="en-RO" dirty="0">
                <a:latin typeface="Adobe Garamond Pro" panose="02020502060506020403" pitchFamily="18" charset="0"/>
              </a:rPr>
              <a:t>1. </a:t>
            </a:r>
            <a:r>
              <a:rPr lang="en-RO" i="1" dirty="0">
                <a:latin typeface="Adobe Garamond Pro" panose="02020502060506020403" pitchFamily="18" charset="0"/>
              </a:rPr>
              <a:t>Ce </a:t>
            </a:r>
            <a:r>
              <a:rPr lang="en-RO" dirty="0">
                <a:latin typeface="Adobe Garamond Pro" panose="02020502060506020403" pitchFamily="18" charset="0"/>
              </a:rPr>
              <a:t>înseamnă?</a:t>
            </a:r>
            <a:endParaRPr lang="en-RO" i="1" dirty="0">
              <a:latin typeface="Adobe Garamond Pro" panose="02020502060506020403" pitchFamily="18" charset="0"/>
            </a:endParaRPr>
          </a:p>
        </p:txBody>
      </p:sp>
      <p:sp>
        <p:nvSpPr>
          <p:cNvPr id="10" name="TextBox 9">
            <a:extLst>
              <a:ext uri="{FF2B5EF4-FFF2-40B4-BE49-F238E27FC236}">
                <a16:creationId xmlns:a16="http://schemas.microsoft.com/office/drawing/2014/main" id="{4A741477-4794-2746-882C-9D28DE1F71A9}"/>
              </a:ext>
            </a:extLst>
          </p:cNvPr>
          <p:cNvSpPr txBox="1"/>
          <p:nvPr/>
        </p:nvSpPr>
        <p:spPr>
          <a:xfrm>
            <a:off x="-660648" y="2979533"/>
            <a:ext cx="4501005" cy="519351"/>
          </a:xfrm>
          <a:prstGeom prst="ellipse">
            <a:avLst/>
          </a:prstGeom>
          <a:noFill/>
        </p:spPr>
        <p:txBody>
          <a:bodyPr wrap="square" rtlCol="0">
            <a:spAutoFit/>
          </a:bodyPr>
          <a:lstStyle/>
          <a:p>
            <a:r>
              <a:rPr lang="en-RO" dirty="0">
                <a:latin typeface="Adobe Garamond Pro" panose="02020502060506020403" pitchFamily="18" charset="0"/>
              </a:rPr>
              <a:t>2. </a:t>
            </a:r>
            <a:r>
              <a:rPr lang="en-RO" i="1" dirty="0">
                <a:latin typeface="Adobe Garamond Pro" panose="02020502060506020403" pitchFamily="18" charset="0"/>
              </a:rPr>
              <a:t>Câte</a:t>
            </a:r>
            <a:r>
              <a:rPr lang="en-RO" dirty="0">
                <a:latin typeface="Adobe Garamond Pro" panose="02020502060506020403" pitchFamily="18" charset="0"/>
              </a:rPr>
              <a:t> argumente pro și contra?</a:t>
            </a:r>
            <a:endParaRPr lang="en-RO" i="1" dirty="0">
              <a:latin typeface="Adobe Garamond Pro" panose="02020502060506020403" pitchFamily="18" charset="0"/>
            </a:endParaRPr>
          </a:p>
        </p:txBody>
      </p:sp>
      <p:sp>
        <p:nvSpPr>
          <p:cNvPr id="11" name="TextBox 10">
            <a:extLst>
              <a:ext uri="{FF2B5EF4-FFF2-40B4-BE49-F238E27FC236}">
                <a16:creationId xmlns:a16="http://schemas.microsoft.com/office/drawing/2014/main" id="{A6CAC028-26CE-BB49-BDE4-494080566573}"/>
              </a:ext>
            </a:extLst>
          </p:cNvPr>
          <p:cNvSpPr txBox="1"/>
          <p:nvPr/>
        </p:nvSpPr>
        <p:spPr>
          <a:xfrm>
            <a:off x="-692343" y="4064747"/>
            <a:ext cx="4878003" cy="908864"/>
          </a:xfrm>
          <a:prstGeom prst="ellipse">
            <a:avLst/>
          </a:prstGeom>
          <a:noFill/>
        </p:spPr>
        <p:txBody>
          <a:bodyPr wrap="square" rtlCol="0">
            <a:spAutoFit/>
          </a:bodyPr>
          <a:lstStyle/>
          <a:p>
            <a:r>
              <a:rPr lang="en-RO" dirty="0">
                <a:latin typeface="Adobe Garamond Pro" panose="02020502060506020403" pitchFamily="18" charset="0"/>
              </a:rPr>
              <a:t>3. </a:t>
            </a:r>
            <a:r>
              <a:rPr lang="en-RO" i="1" dirty="0">
                <a:latin typeface="Adobe Garamond Pro" panose="02020502060506020403" pitchFamily="18" charset="0"/>
              </a:rPr>
              <a:t>De ce </a:t>
            </a:r>
            <a:r>
              <a:rPr lang="en-RO" dirty="0">
                <a:latin typeface="Adobe Garamond Pro" panose="02020502060506020403" pitchFamily="18" charset="0"/>
              </a:rPr>
              <a:t>este importantă sau relevantă?</a:t>
            </a:r>
            <a:endParaRPr lang="en-RO" i="1" dirty="0">
              <a:latin typeface="Adobe Garamond Pro" panose="02020502060506020403" pitchFamily="18" charset="0"/>
            </a:endParaRPr>
          </a:p>
        </p:txBody>
      </p:sp>
      <p:sp>
        <p:nvSpPr>
          <p:cNvPr id="13" name="TextBox 12">
            <a:extLst>
              <a:ext uri="{FF2B5EF4-FFF2-40B4-BE49-F238E27FC236}">
                <a16:creationId xmlns:a16="http://schemas.microsoft.com/office/drawing/2014/main" id="{4006C61F-FF2A-9C4D-A581-E3C65A02CF25}"/>
              </a:ext>
            </a:extLst>
          </p:cNvPr>
          <p:cNvSpPr txBox="1"/>
          <p:nvPr/>
        </p:nvSpPr>
        <p:spPr>
          <a:xfrm>
            <a:off x="-660025" y="5306340"/>
            <a:ext cx="4342561" cy="519351"/>
          </a:xfrm>
          <a:prstGeom prst="ellipse">
            <a:avLst/>
          </a:prstGeom>
          <a:noFill/>
        </p:spPr>
        <p:txBody>
          <a:bodyPr wrap="square" rtlCol="0">
            <a:spAutoFit/>
          </a:bodyPr>
          <a:lstStyle/>
          <a:p>
            <a:r>
              <a:rPr lang="en-RO" dirty="0">
                <a:latin typeface="Adobe Garamond Pro" panose="02020502060506020403" pitchFamily="18" charset="0"/>
              </a:rPr>
              <a:t>4. </a:t>
            </a:r>
            <a:r>
              <a:rPr lang="en-RO" i="1" dirty="0">
                <a:latin typeface="Adobe Garamond Pro" panose="02020502060506020403" pitchFamily="18" charset="0"/>
              </a:rPr>
              <a:t>Care </a:t>
            </a:r>
            <a:r>
              <a:rPr lang="en-RO" dirty="0">
                <a:latin typeface="Adobe Garamond Pro" panose="02020502060506020403" pitchFamily="18" charset="0"/>
              </a:rPr>
              <a:t>sunt celelalte alternative?</a:t>
            </a:r>
            <a:endParaRPr lang="en-RO" i="1" dirty="0">
              <a:latin typeface="Adobe Garamond Pro" panose="02020502060506020403" pitchFamily="18" charset="0"/>
            </a:endParaRPr>
          </a:p>
        </p:txBody>
      </p:sp>
      <p:sp>
        <p:nvSpPr>
          <p:cNvPr id="6" name="Rectangle 5">
            <a:extLst>
              <a:ext uri="{FF2B5EF4-FFF2-40B4-BE49-F238E27FC236}">
                <a16:creationId xmlns:a16="http://schemas.microsoft.com/office/drawing/2014/main" id="{7113E6B6-B733-C949-ACA6-258398CD4B53}"/>
              </a:ext>
            </a:extLst>
          </p:cNvPr>
          <p:cNvSpPr/>
          <p:nvPr/>
        </p:nvSpPr>
        <p:spPr>
          <a:xfrm>
            <a:off x="35218" y="2628944"/>
            <a:ext cx="3422882"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exemple</a:t>
            </a:r>
            <a:r>
              <a:rPr lang="en-US" sz="1400" dirty="0">
                <a:solidFill>
                  <a:srgbClr val="000000"/>
                </a:solidFill>
                <a:latin typeface="Adobe Garamond Pro" panose="02020502060506020403" pitchFamily="18" charset="0"/>
              </a:rPr>
              <a:t>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ilustreze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ceea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înseamnă</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6" name="Rectangle 15">
            <a:extLst>
              <a:ext uri="{FF2B5EF4-FFF2-40B4-BE49-F238E27FC236}">
                <a16:creationId xmlns:a16="http://schemas.microsoft.com/office/drawing/2014/main" id="{FBEA1374-2169-0444-8357-A925A2DFAC88}"/>
              </a:ext>
            </a:extLst>
          </p:cNvPr>
          <p:cNvSpPr/>
          <p:nvPr/>
        </p:nvSpPr>
        <p:spPr>
          <a:xfrm>
            <a:off x="40596" y="2195709"/>
            <a:ext cx="233248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Pot fi </a:t>
            </a:r>
            <a:r>
              <a:rPr lang="en-US" sz="1400" dirty="0" err="1">
                <a:solidFill>
                  <a:srgbClr val="000000"/>
                </a:solidFill>
                <a:latin typeface="Adobe Garamond Pro" panose="02020502060506020403" pitchFamily="18" charset="0"/>
              </a:rPr>
              <a:t>făcute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mai</a:t>
            </a:r>
            <a:r>
              <a:rPr lang="en-US" sz="1400" dirty="0">
                <a:solidFill>
                  <a:srgbClr val="000000"/>
                </a:solidFill>
                <a:latin typeface="Adobe Garamond Pro" panose="02020502060506020403" pitchFamily="18" charset="0"/>
              </a:rPr>
              <a:t> precise </a:t>
            </a:r>
            <a:r>
              <a:rPr lang="en-US" sz="1400" dirty="0" err="1">
                <a:solidFill>
                  <a:srgbClr val="000000"/>
                </a:solidFill>
                <a:latin typeface="Adobe Garamond Pro" panose="02020502060506020403" pitchFamily="18" charset="0"/>
              </a:rPr>
              <a:t>ideile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7" name="Rectangle 16">
            <a:extLst>
              <a:ext uri="{FF2B5EF4-FFF2-40B4-BE49-F238E27FC236}">
                <a16:creationId xmlns:a16="http://schemas.microsoft.com/office/drawing/2014/main" id="{F4DA1A43-4FCA-7F42-ADB9-A93C77D8C519}"/>
              </a:ext>
            </a:extLst>
          </p:cNvPr>
          <p:cNvSpPr/>
          <p:nvPr/>
        </p:nvSpPr>
        <p:spPr>
          <a:xfrm>
            <a:off x="40597" y="1990670"/>
            <a:ext cx="294131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Sunt </a:t>
            </a:r>
            <a:r>
              <a:rPr lang="en-US" sz="1400" dirty="0" err="1">
                <a:solidFill>
                  <a:srgbClr val="000000"/>
                </a:solidFill>
                <a:latin typeface="Adobe Garamond Pro" panose="02020502060506020403" pitchFamily="18" charset="0"/>
              </a:rPr>
              <a:t>cuvintele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conceptele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cheie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clare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8" name="Rectangle 17">
            <a:extLst>
              <a:ext uri="{FF2B5EF4-FFF2-40B4-BE49-F238E27FC236}">
                <a16:creationId xmlns:a16="http://schemas.microsoft.com/office/drawing/2014/main" id="{77C7DF9D-CE1B-1442-83BA-EFA9D7EA3904}"/>
              </a:ext>
            </a:extLst>
          </p:cNvPr>
          <p:cNvSpPr/>
          <p:nvPr/>
        </p:nvSpPr>
        <p:spPr>
          <a:xfrm>
            <a:off x="24073" y="2408729"/>
            <a:ext cx="2162282"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se </a:t>
            </a:r>
            <a:r>
              <a:rPr lang="en-US" sz="1400" dirty="0" err="1">
                <a:solidFill>
                  <a:srgbClr val="000000"/>
                </a:solidFill>
                <a:latin typeface="Adobe Garamond Pro" panose="02020502060506020403" pitchFamily="18" charset="0"/>
              </a:rPr>
              <a:t>leagă</a:t>
            </a:r>
            <a:r>
              <a:rPr lang="en-US" sz="1400" dirty="0">
                <a:solidFill>
                  <a:srgbClr val="000000"/>
                </a:solidFill>
                <a:latin typeface="Adobe Garamond Pro" panose="02020502060506020403" pitchFamily="18" charset="0"/>
              </a:rPr>
              <a:t> de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lucruri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9" name="Rectangle 18">
            <a:extLst>
              <a:ext uri="{FF2B5EF4-FFF2-40B4-BE49-F238E27FC236}">
                <a16:creationId xmlns:a16="http://schemas.microsoft.com/office/drawing/2014/main" id="{3A6B9475-C5E4-4841-B4DB-20A57B5E6E30}"/>
              </a:ext>
            </a:extLst>
          </p:cNvPr>
          <p:cNvSpPr/>
          <p:nvPr/>
        </p:nvSpPr>
        <p:spPr>
          <a:xfrm>
            <a:off x="22163" y="3323559"/>
            <a:ext cx="2642450"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Listează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r>
              <a:rPr lang="en-US" sz="1400" dirty="0">
                <a:solidFill>
                  <a:srgbClr val="000000"/>
                </a:solidFill>
                <a:latin typeface="Adobe Garamond Pro" panose="02020502060506020403" pitchFamily="18" charset="0"/>
              </a:rPr>
              <a:t> pro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contra</a:t>
            </a:r>
            <a:endParaRPr lang="en-US" sz="1400" dirty="0">
              <a:solidFill>
                <a:srgbClr val="000000"/>
              </a:solidFill>
              <a:effectLst/>
              <a:latin typeface="Adobe Garamond Pro" panose="02020502060506020403" pitchFamily="18" charset="0"/>
            </a:endParaRPr>
          </a:p>
        </p:txBody>
      </p:sp>
      <p:sp>
        <p:nvSpPr>
          <p:cNvPr id="20" name="Rectangle 19">
            <a:extLst>
              <a:ext uri="{FF2B5EF4-FFF2-40B4-BE49-F238E27FC236}">
                <a16:creationId xmlns:a16="http://schemas.microsoft.com/office/drawing/2014/main" id="{04964E20-7801-D645-87BE-162362DF808F}"/>
              </a:ext>
            </a:extLst>
          </p:cNvPr>
          <p:cNvSpPr/>
          <p:nvPr/>
        </p:nvSpPr>
        <p:spPr>
          <a:xfrm>
            <a:off x="22164" y="3552912"/>
            <a:ext cx="2642449"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Numără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evaluează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endParaRPr lang="en-US" sz="1400" dirty="0">
              <a:solidFill>
                <a:srgbClr val="000000"/>
              </a:solidFill>
              <a:effectLst/>
              <a:latin typeface="Adobe Garamond Pro" panose="02020502060506020403" pitchFamily="18" charset="0"/>
            </a:endParaRPr>
          </a:p>
        </p:txBody>
      </p:sp>
      <p:sp>
        <p:nvSpPr>
          <p:cNvPr id="21" name="Rectangle 20">
            <a:extLst>
              <a:ext uri="{FF2B5EF4-FFF2-40B4-BE49-F238E27FC236}">
                <a16:creationId xmlns:a16="http://schemas.microsoft.com/office/drawing/2014/main" id="{2641492C-6181-344A-B9A4-6E3B5763F8FB}"/>
              </a:ext>
            </a:extLst>
          </p:cNvPr>
          <p:cNvSpPr/>
          <p:nvPr/>
        </p:nvSpPr>
        <p:spPr>
          <a:xfrm>
            <a:off x="16482" y="3802731"/>
            <a:ext cx="2350195"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Gândește-te</a:t>
            </a:r>
            <a:r>
              <a:rPr lang="en-US" sz="1400" dirty="0">
                <a:solidFill>
                  <a:srgbClr val="000000"/>
                </a:solidFill>
                <a:latin typeface="Adobe Garamond Pro" panose="02020502060506020403" pitchFamily="18" charset="0"/>
              </a:rPr>
              <a:t> la </a:t>
            </a:r>
            <a:r>
              <a:rPr lang="en-US" sz="1400" dirty="0" err="1">
                <a:solidFill>
                  <a:srgbClr val="000000"/>
                </a:solidFill>
                <a:latin typeface="Adobe Garamond Pro" panose="02020502060506020403" pitchFamily="18" charset="0"/>
              </a:rPr>
              <a:t>ambele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părți</a:t>
            </a:r>
            <a:endParaRPr lang="en-US" sz="1400" dirty="0">
              <a:solidFill>
                <a:srgbClr val="000000"/>
              </a:solidFill>
              <a:effectLst/>
              <a:latin typeface="Adobe Garamond Pro" panose="02020502060506020403" pitchFamily="18" charset="0"/>
            </a:endParaRPr>
          </a:p>
        </p:txBody>
      </p:sp>
      <p:sp>
        <p:nvSpPr>
          <p:cNvPr id="22" name="Rectangle 21">
            <a:extLst>
              <a:ext uri="{FF2B5EF4-FFF2-40B4-BE49-F238E27FC236}">
                <a16:creationId xmlns:a16="http://schemas.microsoft.com/office/drawing/2014/main" id="{921304C1-1FC2-5847-BFDD-EB28F08FE206}"/>
              </a:ext>
            </a:extLst>
          </p:cNvPr>
          <p:cNvSpPr/>
          <p:nvPr/>
        </p:nvSpPr>
        <p:spPr>
          <a:xfrm>
            <a:off x="30241" y="4018697"/>
            <a:ext cx="1917431"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contraexemple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3" name="Rectangle 22">
            <a:extLst>
              <a:ext uri="{FF2B5EF4-FFF2-40B4-BE49-F238E27FC236}">
                <a16:creationId xmlns:a16="http://schemas.microsoft.com/office/drawing/2014/main" id="{ABC519C2-047A-2E44-B490-6AF3807A4720}"/>
              </a:ext>
            </a:extLst>
          </p:cNvPr>
          <p:cNvSpPr/>
          <p:nvPr/>
        </p:nvSpPr>
        <p:spPr>
          <a:xfrm>
            <a:off x="0" y="4733769"/>
            <a:ext cx="275923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Care sunt </a:t>
            </a:r>
            <a:r>
              <a:rPr lang="en-US" sz="1400" dirty="0" err="1">
                <a:solidFill>
                  <a:srgbClr val="000000"/>
                </a:solidFill>
                <a:latin typeface="Adobe Garamond Pro" panose="02020502060506020403" pitchFamily="18" charset="0"/>
              </a:rPr>
              <a:t>consecințele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principale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4" name="Rectangle 23">
            <a:extLst>
              <a:ext uri="{FF2B5EF4-FFF2-40B4-BE49-F238E27FC236}">
                <a16:creationId xmlns:a16="http://schemas.microsoft.com/office/drawing/2014/main" id="{FCDBC1FF-62A3-1545-ABF7-CC90CA1254C2}"/>
              </a:ext>
            </a:extLst>
          </p:cNvPr>
          <p:cNvSpPr/>
          <p:nvPr/>
        </p:nvSpPr>
        <p:spPr>
          <a:xfrm>
            <a:off x="-8138" y="4949735"/>
            <a:ext cx="2662820"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ne </a:t>
            </a:r>
            <a:r>
              <a:rPr lang="en-US" sz="1400" dirty="0" err="1">
                <a:solidFill>
                  <a:srgbClr val="000000"/>
                </a:solidFill>
                <a:latin typeface="Adobe Garamond Pro" panose="02020502060506020403" pitchFamily="18" charset="0"/>
              </a:rPr>
              <a:t>afectează</a:t>
            </a:r>
            <a:r>
              <a:rPr lang="en-US" sz="1400" dirty="0">
                <a:solidFill>
                  <a:srgbClr val="000000"/>
                </a:solidFill>
                <a:latin typeface="Adobe Garamond Pro" panose="02020502060506020403" pitchFamily="18" charset="0"/>
              </a:rPr>
              <a:t>? Este </a:t>
            </a:r>
            <a:r>
              <a:rPr lang="en-US" sz="1400" dirty="0" err="1">
                <a:solidFill>
                  <a:srgbClr val="000000"/>
                </a:solidFill>
                <a:latin typeface="Adobe Garamond Pro" panose="02020502060506020403" pitchFamily="18" charset="0"/>
              </a:rPr>
              <a:t>folositoare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5" name="Rectangle 24">
            <a:extLst>
              <a:ext uri="{FF2B5EF4-FFF2-40B4-BE49-F238E27FC236}">
                <a16:creationId xmlns:a16="http://schemas.microsoft.com/office/drawing/2014/main" id="{93BA1882-EE3D-B242-8F4E-4E120A48182B}"/>
              </a:ext>
            </a:extLst>
          </p:cNvPr>
          <p:cNvSpPr/>
          <p:nvPr/>
        </p:nvSpPr>
        <p:spPr>
          <a:xfrm>
            <a:off x="0" y="5165701"/>
            <a:ext cx="242751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Am </a:t>
            </a:r>
            <a:r>
              <a:rPr lang="en-US" sz="1400" dirty="0" err="1">
                <a:solidFill>
                  <a:srgbClr val="000000"/>
                </a:solidFill>
                <a:latin typeface="Adobe Garamond Pro" panose="02020502060506020403" pitchFamily="18" charset="0"/>
              </a:rPr>
              <a:t>aflat</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ceva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nou</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interesant</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6" name="Rectangle 25">
            <a:extLst>
              <a:ext uri="{FF2B5EF4-FFF2-40B4-BE49-F238E27FC236}">
                <a16:creationId xmlns:a16="http://schemas.microsoft.com/office/drawing/2014/main" id="{6F697E37-9C45-554C-9471-2201DDC0394B}"/>
              </a:ext>
            </a:extLst>
          </p:cNvPr>
          <p:cNvSpPr/>
          <p:nvPr/>
        </p:nvSpPr>
        <p:spPr>
          <a:xfrm>
            <a:off x="-8138" y="5657592"/>
            <a:ext cx="328755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informații</a:t>
            </a:r>
            <a:r>
              <a:rPr lang="en-US" sz="1400" dirty="0">
                <a:solidFill>
                  <a:srgbClr val="000000"/>
                </a:solidFill>
                <a:latin typeface="Adobe Garamond Pro" panose="02020502060506020403" pitchFamily="18" charset="0"/>
              </a:rPr>
              <a:t> pot fi </a:t>
            </a:r>
            <a:r>
              <a:rPr lang="en-US" sz="1400" dirty="0" err="1">
                <a:solidFill>
                  <a:srgbClr val="000000"/>
                </a:solidFill>
                <a:latin typeface="Adobe Garamond Pro" panose="02020502060506020403" pitchFamily="18" charset="0"/>
              </a:rPr>
              <a:t>relevante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7" name="Rectangle 26">
            <a:extLst>
              <a:ext uri="{FF2B5EF4-FFF2-40B4-BE49-F238E27FC236}">
                <a16:creationId xmlns:a16="http://schemas.microsoft.com/office/drawing/2014/main" id="{C081D00B-9419-F241-9B89-F1B437891A83}"/>
              </a:ext>
            </a:extLst>
          </p:cNvPr>
          <p:cNvSpPr/>
          <p:nvPr/>
        </p:nvSpPr>
        <p:spPr>
          <a:xfrm>
            <a:off x="-8138" y="5901473"/>
            <a:ext cx="2990054"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cazuri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similare</a:t>
            </a:r>
            <a:r>
              <a:rPr lang="en-US" sz="1400" dirty="0">
                <a:solidFill>
                  <a:srgbClr val="000000"/>
                </a:solidFill>
                <a:latin typeface="Adobe Garamond Pro" panose="02020502060506020403" pitchFamily="18" charset="0"/>
              </a:rPr>
              <a:t> la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mă</a:t>
            </a:r>
            <a:r>
              <a:rPr lang="en-US" sz="1400" dirty="0">
                <a:solidFill>
                  <a:srgbClr val="000000"/>
                </a:solidFill>
                <a:latin typeface="Adobe Garamond Pro" panose="02020502060506020403" pitchFamily="18" charset="0"/>
              </a:rPr>
              <a:t> pot </a:t>
            </a:r>
            <a:r>
              <a:rPr lang="en-US" sz="1400" dirty="0" err="1">
                <a:solidFill>
                  <a:srgbClr val="000000"/>
                </a:solidFill>
                <a:latin typeface="Adobe Garamond Pro" panose="02020502060506020403" pitchFamily="18" charset="0"/>
              </a:rPr>
              <a:t>gândi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pic>
        <p:nvPicPr>
          <p:cNvPr id="3" name="yt5s.com-Rick and Morty - Love" descr="yt5s.com-Rick and Morty - Love">
            <a:hlinkClick r:id="" action="ppaction://media"/>
            <a:extLst>
              <a:ext uri="{FF2B5EF4-FFF2-40B4-BE49-F238E27FC236}">
                <a16:creationId xmlns:a16="http://schemas.microsoft.com/office/drawing/2014/main" id="{504D8922-AA0F-234A-9ECA-13A269FB3B3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445451" y="1307540"/>
            <a:ext cx="8166992" cy="4593933"/>
          </a:xfrm>
          <a:prstGeom prst="rect">
            <a:avLst/>
          </a:prstGeom>
        </p:spPr>
      </p:pic>
      <p:sp>
        <p:nvSpPr>
          <p:cNvPr id="48" name="TextBox 47">
            <a:extLst>
              <a:ext uri="{FF2B5EF4-FFF2-40B4-BE49-F238E27FC236}">
                <a16:creationId xmlns:a16="http://schemas.microsoft.com/office/drawing/2014/main" id="{59707C43-B630-D648-A783-F96B45F82123}"/>
              </a:ext>
            </a:extLst>
          </p:cNvPr>
          <p:cNvSpPr txBox="1"/>
          <p:nvPr/>
        </p:nvSpPr>
        <p:spPr>
          <a:xfrm>
            <a:off x="5890689" y="6201655"/>
            <a:ext cx="6788939" cy="646331"/>
          </a:xfrm>
          <a:prstGeom prst="rect">
            <a:avLst/>
          </a:prstGeom>
          <a:noFill/>
        </p:spPr>
        <p:txBody>
          <a:bodyPr wrap="square" rtlCol="0">
            <a:spAutoFit/>
          </a:bodyPr>
          <a:lstStyle/>
          <a:p>
            <a:r>
              <a:rPr lang="en-US" dirty="0">
                <a:latin typeface="Adobe Garamond Pro" panose="02020502060506020403" pitchFamily="18" charset="0"/>
              </a:rPr>
              <a:t>Fragment din „Rick Potion #9“, </a:t>
            </a:r>
            <a:r>
              <a:rPr lang="en-US" i="1" dirty="0">
                <a:latin typeface="Adobe Garamond Pro" panose="02020502060506020403" pitchFamily="18" charset="0"/>
              </a:rPr>
              <a:t>Rick and Morty</a:t>
            </a:r>
            <a:r>
              <a:rPr lang="en-US" dirty="0">
                <a:latin typeface="Adobe Garamond Pro" panose="02020502060506020403" pitchFamily="18" charset="0"/>
              </a:rPr>
              <a:t>, I, 2014</a:t>
            </a:r>
          </a:p>
          <a:p>
            <a:r>
              <a:rPr lang="en-US" dirty="0">
                <a:latin typeface="Adobe Garamond Pro" panose="02020502060506020403" pitchFamily="18" charset="0"/>
              </a:rPr>
              <a:t>s</a:t>
            </a:r>
            <a:r>
              <a:rPr lang="en-RO" dirty="0">
                <a:latin typeface="Adobe Garamond Pro" panose="02020502060506020403" pitchFamily="18" charset="0"/>
              </a:rPr>
              <a:t>ursa: </a:t>
            </a:r>
            <a:r>
              <a:rPr lang="en-US" dirty="0">
                <a:latin typeface="Adobe Garamond Pro" panose="02020502060506020403" pitchFamily="18" charset="0"/>
              </a:rPr>
              <a:t>https://</a:t>
            </a:r>
            <a:r>
              <a:rPr lang="en-US" dirty="0" err="1">
                <a:latin typeface="Adobe Garamond Pro" panose="02020502060506020403" pitchFamily="18" charset="0"/>
              </a:rPr>
              <a:t>www.youtube.com</a:t>
            </a:r>
            <a:r>
              <a:rPr lang="en-US" dirty="0">
                <a:latin typeface="Adobe Garamond Pro" panose="02020502060506020403" pitchFamily="18" charset="0"/>
              </a:rPr>
              <a:t>/</a:t>
            </a:r>
            <a:r>
              <a:rPr lang="en-US" dirty="0" err="1">
                <a:latin typeface="Adobe Garamond Pro" panose="02020502060506020403" pitchFamily="18" charset="0"/>
              </a:rPr>
              <a:t>watch?v</a:t>
            </a:r>
            <a:r>
              <a:rPr lang="en-US" dirty="0">
                <a:latin typeface="Adobe Garamond Pro" panose="02020502060506020403" pitchFamily="18" charset="0"/>
              </a:rPr>
              <a:t>=0rWunrNejmA</a:t>
            </a:r>
            <a:endParaRPr lang="en-RO" dirty="0">
              <a:latin typeface="Adobe Garamond Pro" panose="02020502060506020403" pitchFamily="18" charset="0"/>
            </a:endParaRPr>
          </a:p>
        </p:txBody>
      </p:sp>
      <p:sp>
        <p:nvSpPr>
          <p:cNvPr id="28" name="TextBox 27">
            <a:extLst>
              <a:ext uri="{FF2B5EF4-FFF2-40B4-BE49-F238E27FC236}">
                <a16:creationId xmlns:a16="http://schemas.microsoft.com/office/drawing/2014/main" id="{003F0025-F406-604D-93A6-692AF36A0F38}"/>
              </a:ext>
            </a:extLst>
          </p:cNvPr>
          <p:cNvSpPr txBox="1"/>
          <p:nvPr/>
        </p:nvSpPr>
        <p:spPr>
          <a:xfrm>
            <a:off x="3909196" y="-7388339"/>
            <a:ext cx="7355523" cy="4247317"/>
          </a:xfrm>
          <a:prstGeom prst="rect">
            <a:avLst/>
          </a:prstGeom>
          <a:noFill/>
        </p:spPr>
        <p:txBody>
          <a:bodyPr wrap="square" rtlCol="0">
            <a:spAutoFit/>
          </a:bodyPr>
          <a:lstStyle/>
          <a:p>
            <a:r>
              <a:rPr lang="en-RO" dirty="0">
                <a:latin typeface="Adobe Garamond Pro" panose="02020502060506020403" pitchFamily="18" charset="0"/>
              </a:rPr>
              <a:t>Iar acum, pare că sovieticii înșiși ar fi ajuns, într-un mod limitat, să înțeleagă importanța libertății. De la Moscova auzim despre o nouă politică de reforme și deschidere. Au fost eliberați câțiva prizonieri politici. Nu mai sunt blocate anumite posturi de radio străine. Li s-au permis unor întreprinderi economice să opereze cu mai multă libertate față de controlul statului. Sunt acestea începuturile unor schimbări profunde în Statul Sovietic? Sau sunt doar niște gesturi de fațadă, care intenționează să creeze false speranțe în Occident sau să întărească sistemul sovietic fără să-l schimbe? Salutăm schimbarea și deschiderea, căci credem că libertatea și securitatea merg împreună, iar creșterea libertății umane nu poate decât să întărească premisele păcii în lume. Există un semn pe care sovieticii îl pot face și care ar fi de necontestat, care ar avansa imens premisele libertății și păcii. Domnule secretar general Gorbaciov, dacă vreți pace, dacă vreți prosperitate pentru Uniunea Sovietică și Europa de Est, dacă vreți liberalizare, veniți la această poartă! Domnule Gorbaciov, deschideți această poartă! Domnue Gorbaciov, dărâmați acest zid!</a:t>
            </a:r>
          </a:p>
        </p:txBody>
      </p:sp>
    </p:spTree>
    <p:extLst>
      <p:ext uri="{BB962C8B-B14F-4D97-AF65-F5344CB8AC3E}">
        <p14:creationId xmlns:p14="http://schemas.microsoft.com/office/powerpoint/2010/main" val="316903192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75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8CA3ADCE-BBFB-384F-8CD0-CC6D68AE0F32}"/>
              </a:ext>
            </a:extLst>
          </p:cNvPr>
          <p:cNvSpPr txBox="1"/>
          <p:nvPr/>
        </p:nvSpPr>
        <p:spPr>
          <a:xfrm>
            <a:off x="273192" y="9516749"/>
            <a:ext cx="4460853"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A gândi și a scrie clar</a:t>
            </a:r>
          </a:p>
        </p:txBody>
      </p:sp>
      <p:sp>
        <p:nvSpPr>
          <p:cNvPr id="33" name="TextBox 32">
            <a:extLst>
              <a:ext uri="{FF2B5EF4-FFF2-40B4-BE49-F238E27FC236}">
                <a16:creationId xmlns:a16="http://schemas.microsoft.com/office/drawing/2014/main" id="{05F16A21-791F-8A4D-BBE8-9C9A72B4E33E}"/>
              </a:ext>
            </a:extLst>
          </p:cNvPr>
          <p:cNvSpPr txBox="1"/>
          <p:nvPr/>
        </p:nvSpPr>
        <p:spPr>
          <a:xfrm>
            <a:off x="250371" y="10611648"/>
            <a:ext cx="2623457" cy="584775"/>
          </a:xfrm>
          <a:prstGeom prst="rect">
            <a:avLst/>
          </a:prstGeom>
          <a:noFill/>
        </p:spPr>
        <p:txBody>
          <a:bodyPr wrap="square" rtlCol="0">
            <a:spAutoFit/>
          </a:bodyPr>
          <a:lstStyle/>
          <a:p>
            <a:r>
              <a:rPr lang="en-RO" sz="3200" dirty="0">
                <a:latin typeface="Adobe Garamond Pro" panose="02020502060506020403" pitchFamily="18" charset="0"/>
              </a:rPr>
              <a:t>Maxime</a:t>
            </a:r>
          </a:p>
        </p:txBody>
      </p:sp>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9" name="TextBox 8">
            <a:extLst>
              <a:ext uri="{FF2B5EF4-FFF2-40B4-BE49-F238E27FC236}">
                <a16:creationId xmlns:a16="http://schemas.microsoft.com/office/drawing/2014/main" id="{761BFE6A-854F-AF46-9008-E8FC4E04733B}"/>
              </a:ext>
            </a:extLst>
          </p:cNvPr>
          <p:cNvSpPr txBox="1"/>
          <p:nvPr/>
        </p:nvSpPr>
        <p:spPr>
          <a:xfrm>
            <a:off x="269565" y="372726"/>
            <a:ext cx="3182246"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a:t>
            </a:r>
          </a:p>
        </p:txBody>
      </p:sp>
      <p:sp>
        <p:nvSpPr>
          <p:cNvPr id="2" name="TextBox 1">
            <a:extLst>
              <a:ext uri="{FF2B5EF4-FFF2-40B4-BE49-F238E27FC236}">
                <a16:creationId xmlns:a16="http://schemas.microsoft.com/office/drawing/2014/main" id="{FF4F391F-00FE-CB4B-BCB8-9BEE907D43E3}"/>
              </a:ext>
            </a:extLst>
          </p:cNvPr>
          <p:cNvSpPr txBox="1"/>
          <p:nvPr/>
        </p:nvSpPr>
        <p:spPr>
          <a:xfrm>
            <a:off x="-8137" y="1122320"/>
            <a:ext cx="2990054" cy="646331"/>
          </a:xfrm>
          <a:prstGeom prst="rect">
            <a:avLst/>
          </a:prstGeom>
          <a:noFill/>
        </p:spPr>
        <p:txBody>
          <a:bodyPr wrap="square" rtlCol="0">
            <a:spAutoFit/>
          </a:bodyPr>
          <a:lstStyle/>
          <a:p>
            <a:pPr algn="ctr"/>
            <a:r>
              <a:rPr lang="en-RO" b="1" dirty="0">
                <a:latin typeface="Adobe Garamond Pro Bold" panose="02020502060506020403" pitchFamily="18" charset="0"/>
              </a:rPr>
              <a:t>„Împătrita cale către o gândire critică“</a:t>
            </a:r>
          </a:p>
        </p:txBody>
      </p:sp>
      <p:sp>
        <p:nvSpPr>
          <p:cNvPr id="5" name="TextBox 4">
            <a:extLst>
              <a:ext uri="{FF2B5EF4-FFF2-40B4-BE49-F238E27FC236}">
                <a16:creationId xmlns:a16="http://schemas.microsoft.com/office/drawing/2014/main" id="{BA46C269-1A65-F544-B38C-F581A01B1109}"/>
              </a:ext>
            </a:extLst>
          </p:cNvPr>
          <p:cNvSpPr txBox="1"/>
          <p:nvPr/>
        </p:nvSpPr>
        <p:spPr>
          <a:xfrm>
            <a:off x="-317301" y="1624029"/>
            <a:ext cx="2503656" cy="519351"/>
          </a:xfrm>
          <a:prstGeom prst="ellipse">
            <a:avLst/>
          </a:prstGeom>
          <a:noFill/>
        </p:spPr>
        <p:txBody>
          <a:bodyPr wrap="square" rtlCol="0">
            <a:spAutoFit/>
          </a:bodyPr>
          <a:lstStyle/>
          <a:p>
            <a:r>
              <a:rPr lang="en-RO" dirty="0">
                <a:latin typeface="Adobe Garamond Pro" panose="02020502060506020403" pitchFamily="18" charset="0"/>
              </a:rPr>
              <a:t>1. </a:t>
            </a:r>
            <a:r>
              <a:rPr lang="en-RO" i="1" dirty="0">
                <a:latin typeface="Adobe Garamond Pro" panose="02020502060506020403" pitchFamily="18" charset="0"/>
              </a:rPr>
              <a:t>Ce </a:t>
            </a:r>
            <a:r>
              <a:rPr lang="en-RO" dirty="0">
                <a:latin typeface="Adobe Garamond Pro" panose="02020502060506020403" pitchFamily="18" charset="0"/>
              </a:rPr>
              <a:t>înseamnă?</a:t>
            </a:r>
            <a:endParaRPr lang="en-RO" i="1" dirty="0">
              <a:latin typeface="Adobe Garamond Pro" panose="02020502060506020403" pitchFamily="18" charset="0"/>
            </a:endParaRPr>
          </a:p>
        </p:txBody>
      </p:sp>
      <p:sp>
        <p:nvSpPr>
          <p:cNvPr id="10" name="TextBox 9">
            <a:extLst>
              <a:ext uri="{FF2B5EF4-FFF2-40B4-BE49-F238E27FC236}">
                <a16:creationId xmlns:a16="http://schemas.microsoft.com/office/drawing/2014/main" id="{4A741477-4794-2746-882C-9D28DE1F71A9}"/>
              </a:ext>
            </a:extLst>
          </p:cNvPr>
          <p:cNvSpPr txBox="1"/>
          <p:nvPr/>
        </p:nvSpPr>
        <p:spPr>
          <a:xfrm>
            <a:off x="-660648" y="2979533"/>
            <a:ext cx="4501005" cy="519351"/>
          </a:xfrm>
          <a:prstGeom prst="ellipse">
            <a:avLst/>
          </a:prstGeom>
          <a:noFill/>
        </p:spPr>
        <p:txBody>
          <a:bodyPr wrap="square" rtlCol="0">
            <a:spAutoFit/>
          </a:bodyPr>
          <a:lstStyle/>
          <a:p>
            <a:r>
              <a:rPr lang="en-RO" dirty="0">
                <a:latin typeface="Adobe Garamond Pro" panose="02020502060506020403" pitchFamily="18" charset="0"/>
              </a:rPr>
              <a:t>2. </a:t>
            </a:r>
            <a:r>
              <a:rPr lang="en-RO" i="1" dirty="0">
                <a:latin typeface="Adobe Garamond Pro" panose="02020502060506020403" pitchFamily="18" charset="0"/>
              </a:rPr>
              <a:t>Câte</a:t>
            </a:r>
            <a:r>
              <a:rPr lang="en-RO" dirty="0">
                <a:latin typeface="Adobe Garamond Pro" panose="02020502060506020403" pitchFamily="18" charset="0"/>
              </a:rPr>
              <a:t> argumente pro și contra?</a:t>
            </a:r>
            <a:endParaRPr lang="en-RO" i="1" dirty="0">
              <a:latin typeface="Adobe Garamond Pro" panose="02020502060506020403" pitchFamily="18" charset="0"/>
            </a:endParaRPr>
          </a:p>
        </p:txBody>
      </p:sp>
      <p:sp>
        <p:nvSpPr>
          <p:cNvPr id="11" name="TextBox 10">
            <a:extLst>
              <a:ext uri="{FF2B5EF4-FFF2-40B4-BE49-F238E27FC236}">
                <a16:creationId xmlns:a16="http://schemas.microsoft.com/office/drawing/2014/main" id="{A6CAC028-26CE-BB49-BDE4-494080566573}"/>
              </a:ext>
            </a:extLst>
          </p:cNvPr>
          <p:cNvSpPr txBox="1"/>
          <p:nvPr/>
        </p:nvSpPr>
        <p:spPr>
          <a:xfrm>
            <a:off x="-692343" y="4064747"/>
            <a:ext cx="4878003" cy="908864"/>
          </a:xfrm>
          <a:prstGeom prst="ellipse">
            <a:avLst/>
          </a:prstGeom>
          <a:noFill/>
        </p:spPr>
        <p:txBody>
          <a:bodyPr wrap="square" rtlCol="0">
            <a:spAutoFit/>
          </a:bodyPr>
          <a:lstStyle/>
          <a:p>
            <a:r>
              <a:rPr lang="en-RO" dirty="0">
                <a:latin typeface="Adobe Garamond Pro" panose="02020502060506020403" pitchFamily="18" charset="0"/>
              </a:rPr>
              <a:t>3. </a:t>
            </a:r>
            <a:r>
              <a:rPr lang="en-RO" i="1" dirty="0">
                <a:latin typeface="Adobe Garamond Pro" panose="02020502060506020403" pitchFamily="18" charset="0"/>
              </a:rPr>
              <a:t>De ce </a:t>
            </a:r>
            <a:r>
              <a:rPr lang="en-RO" dirty="0">
                <a:latin typeface="Adobe Garamond Pro" panose="02020502060506020403" pitchFamily="18" charset="0"/>
              </a:rPr>
              <a:t>este importantă sau relevantă?</a:t>
            </a:r>
            <a:endParaRPr lang="en-RO" i="1" dirty="0">
              <a:latin typeface="Adobe Garamond Pro" panose="02020502060506020403" pitchFamily="18" charset="0"/>
            </a:endParaRPr>
          </a:p>
        </p:txBody>
      </p:sp>
      <p:sp>
        <p:nvSpPr>
          <p:cNvPr id="13" name="TextBox 12">
            <a:extLst>
              <a:ext uri="{FF2B5EF4-FFF2-40B4-BE49-F238E27FC236}">
                <a16:creationId xmlns:a16="http://schemas.microsoft.com/office/drawing/2014/main" id="{4006C61F-FF2A-9C4D-A581-E3C65A02CF25}"/>
              </a:ext>
            </a:extLst>
          </p:cNvPr>
          <p:cNvSpPr txBox="1"/>
          <p:nvPr/>
        </p:nvSpPr>
        <p:spPr>
          <a:xfrm>
            <a:off x="-660025" y="5306340"/>
            <a:ext cx="4342561" cy="519351"/>
          </a:xfrm>
          <a:prstGeom prst="ellipse">
            <a:avLst/>
          </a:prstGeom>
          <a:noFill/>
        </p:spPr>
        <p:txBody>
          <a:bodyPr wrap="square" rtlCol="0">
            <a:spAutoFit/>
          </a:bodyPr>
          <a:lstStyle/>
          <a:p>
            <a:r>
              <a:rPr lang="en-RO" dirty="0">
                <a:latin typeface="Adobe Garamond Pro" panose="02020502060506020403" pitchFamily="18" charset="0"/>
              </a:rPr>
              <a:t>4. </a:t>
            </a:r>
            <a:r>
              <a:rPr lang="en-RO" i="1" dirty="0">
                <a:latin typeface="Adobe Garamond Pro" panose="02020502060506020403" pitchFamily="18" charset="0"/>
              </a:rPr>
              <a:t>Care </a:t>
            </a:r>
            <a:r>
              <a:rPr lang="en-RO" dirty="0">
                <a:latin typeface="Adobe Garamond Pro" panose="02020502060506020403" pitchFamily="18" charset="0"/>
              </a:rPr>
              <a:t>sunt celelalte alternative?</a:t>
            </a:r>
            <a:endParaRPr lang="en-RO" i="1" dirty="0">
              <a:latin typeface="Adobe Garamond Pro" panose="02020502060506020403" pitchFamily="18" charset="0"/>
            </a:endParaRPr>
          </a:p>
        </p:txBody>
      </p:sp>
      <p:sp>
        <p:nvSpPr>
          <p:cNvPr id="6" name="Rectangle 5">
            <a:extLst>
              <a:ext uri="{FF2B5EF4-FFF2-40B4-BE49-F238E27FC236}">
                <a16:creationId xmlns:a16="http://schemas.microsoft.com/office/drawing/2014/main" id="{7113E6B6-B733-C949-ACA6-258398CD4B53}"/>
              </a:ext>
            </a:extLst>
          </p:cNvPr>
          <p:cNvSpPr/>
          <p:nvPr/>
        </p:nvSpPr>
        <p:spPr>
          <a:xfrm>
            <a:off x="35218" y="2628944"/>
            <a:ext cx="3422882"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exemple</a:t>
            </a:r>
            <a:r>
              <a:rPr lang="en-US" sz="1400" dirty="0">
                <a:solidFill>
                  <a:srgbClr val="000000"/>
                </a:solidFill>
                <a:latin typeface="Adobe Garamond Pro" panose="02020502060506020403" pitchFamily="18" charset="0"/>
              </a:rPr>
              <a:t>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ilustreze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ceea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înseamnă</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6" name="Rectangle 15">
            <a:extLst>
              <a:ext uri="{FF2B5EF4-FFF2-40B4-BE49-F238E27FC236}">
                <a16:creationId xmlns:a16="http://schemas.microsoft.com/office/drawing/2014/main" id="{FBEA1374-2169-0444-8357-A925A2DFAC88}"/>
              </a:ext>
            </a:extLst>
          </p:cNvPr>
          <p:cNvSpPr/>
          <p:nvPr/>
        </p:nvSpPr>
        <p:spPr>
          <a:xfrm>
            <a:off x="40596" y="2195709"/>
            <a:ext cx="233248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Pot fi </a:t>
            </a:r>
            <a:r>
              <a:rPr lang="en-US" sz="1400" dirty="0" err="1">
                <a:solidFill>
                  <a:srgbClr val="000000"/>
                </a:solidFill>
                <a:latin typeface="Adobe Garamond Pro" panose="02020502060506020403" pitchFamily="18" charset="0"/>
              </a:rPr>
              <a:t>făcute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mai</a:t>
            </a:r>
            <a:r>
              <a:rPr lang="en-US" sz="1400" dirty="0">
                <a:solidFill>
                  <a:srgbClr val="000000"/>
                </a:solidFill>
                <a:latin typeface="Adobe Garamond Pro" panose="02020502060506020403" pitchFamily="18" charset="0"/>
              </a:rPr>
              <a:t> precise </a:t>
            </a:r>
            <a:r>
              <a:rPr lang="en-US" sz="1400" dirty="0" err="1">
                <a:solidFill>
                  <a:srgbClr val="000000"/>
                </a:solidFill>
                <a:latin typeface="Adobe Garamond Pro" panose="02020502060506020403" pitchFamily="18" charset="0"/>
              </a:rPr>
              <a:t>ideile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7" name="Rectangle 16">
            <a:extLst>
              <a:ext uri="{FF2B5EF4-FFF2-40B4-BE49-F238E27FC236}">
                <a16:creationId xmlns:a16="http://schemas.microsoft.com/office/drawing/2014/main" id="{F4DA1A43-4FCA-7F42-ADB9-A93C77D8C519}"/>
              </a:ext>
            </a:extLst>
          </p:cNvPr>
          <p:cNvSpPr/>
          <p:nvPr/>
        </p:nvSpPr>
        <p:spPr>
          <a:xfrm>
            <a:off x="40597" y="1990670"/>
            <a:ext cx="294131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Sunt </a:t>
            </a:r>
            <a:r>
              <a:rPr lang="en-US" sz="1400" dirty="0" err="1">
                <a:solidFill>
                  <a:srgbClr val="000000"/>
                </a:solidFill>
                <a:latin typeface="Adobe Garamond Pro" panose="02020502060506020403" pitchFamily="18" charset="0"/>
              </a:rPr>
              <a:t>cuvintele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conceptele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cheie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clare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8" name="Rectangle 17">
            <a:extLst>
              <a:ext uri="{FF2B5EF4-FFF2-40B4-BE49-F238E27FC236}">
                <a16:creationId xmlns:a16="http://schemas.microsoft.com/office/drawing/2014/main" id="{77C7DF9D-CE1B-1442-83BA-EFA9D7EA3904}"/>
              </a:ext>
            </a:extLst>
          </p:cNvPr>
          <p:cNvSpPr/>
          <p:nvPr/>
        </p:nvSpPr>
        <p:spPr>
          <a:xfrm>
            <a:off x="24073" y="2408729"/>
            <a:ext cx="2162282"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se </a:t>
            </a:r>
            <a:r>
              <a:rPr lang="en-US" sz="1400" dirty="0" err="1">
                <a:solidFill>
                  <a:srgbClr val="000000"/>
                </a:solidFill>
                <a:latin typeface="Adobe Garamond Pro" panose="02020502060506020403" pitchFamily="18" charset="0"/>
              </a:rPr>
              <a:t>leagă</a:t>
            </a:r>
            <a:r>
              <a:rPr lang="en-US" sz="1400" dirty="0">
                <a:solidFill>
                  <a:srgbClr val="000000"/>
                </a:solidFill>
                <a:latin typeface="Adobe Garamond Pro" panose="02020502060506020403" pitchFamily="18" charset="0"/>
              </a:rPr>
              <a:t> de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lucruri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19" name="Rectangle 18">
            <a:extLst>
              <a:ext uri="{FF2B5EF4-FFF2-40B4-BE49-F238E27FC236}">
                <a16:creationId xmlns:a16="http://schemas.microsoft.com/office/drawing/2014/main" id="{3A6B9475-C5E4-4841-B4DB-20A57B5E6E30}"/>
              </a:ext>
            </a:extLst>
          </p:cNvPr>
          <p:cNvSpPr/>
          <p:nvPr/>
        </p:nvSpPr>
        <p:spPr>
          <a:xfrm>
            <a:off x="22163" y="3323559"/>
            <a:ext cx="2642450"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Listează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r>
              <a:rPr lang="en-US" sz="1400" dirty="0">
                <a:solidFill>
                  <a:srgbClr val="000000"/>
                </a:solidFill>
                <a:latin typeface="Adobe Garamond Pro" panose="02020502060506020403" pitchFamily="18" charset="0"/>
              </a:rPr>
              <a:t> pro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contra</a:t>
            </a:r>
            <a:endParaRPr lang="en-US" sz="1400" dirty="0">
              <a:solidFill>
                <a:srgbClr val="000000"/>
              </a:solidFill>
              <a:effectLst/>
              <a:latin typeface="Adobe Garamond Pro" panose="02020502060506020403" pitchFamily="18" charset="0"/>
            </a:endParaRPr>
          </a:p>
        </p:txBody>
      </p:sp>
      <p:sp>
        <p:nvSpPr>
          <p:cNvPr id="20" name="Rectangle 19">
            <a:extLst>
              <a:ext uri="{FF2B5EF4-FFF2-40B4-BE49-F238E27FC236}">
                <a16:creationId xmlns:a16="http://schemas.microsoft.com/office/drawing/2014/main" id="{04964E20-7801-D645-87BE-162362DF808F}"/>
              </a:ext>
            </a:extLst>
          </p:cNvPr>
          <p:cNvSpPr/>
          <p:nvPr/>
        </p:nvSpPr>
        <p:spPr>
          <a:xfrm>
            <a:off x="22164" y="3552912"/>
            <a:ext cx="2642449"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Numără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evaluează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endParaRPr lang="en-US" sz="1400" dirty="0">
              <a:solidFill>
                <a:srgbClr val="000000"/>
              </a:solidFill>
              <a:effectLst/>
              <a:latin typeface="Adobe Garamond Pro" panose="02020502060506020403" pitchFamily="18" charset="0"/>
            </a:endParaRPr>
          </a:p>
        </p:txBody>
      </p:sp>
      <p:sp>
        <p:nvSpPr>
          <p:cNvPr id="21" name="Rectangle 20">
            <a:extLst>
              <a:ext uri="{FF2B5EF4-FFF2-40B4-BE49-F238E27FC236}">
                <a16:creationId xmlns:a16="http://schemas.microsoft.com/office/drawing/2014/main" id="{2641492C-6181-344A-B9A4-6E3B5763F8FB}"/>
              </a:ext>
            </a:extLst>
          </p:cNvPr>
          <p:cNvSpPr/>
          <p:nvPr/>
        </p:nvSpPr>
        <p:spPr>
          <a:xfrm>
            <a:off x="16482" y="3802731"/>
            <a:ext cx="2350195"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Gândește-te</a:t>
            </a:r>
            <a:r>
              <a:rPr lang="en-US" sz="1400" dirty="0">
                <a:solidFill>
                  <a:srgbClr val="000000"/>
                </a:solidFill>
                <a:latin typeface="Adobe Garamond Pro" panose="02020502060506020403" pitchFamily="18" charset="0"/>
              </a:rPr>
              <a:t> la </a:t>
            </a:r>
            <a:r>
              <a:rPr lang="en-US" sz="1400" dirty="0" err="1">
                <a:solidFill>
                  <a:srgbClr val="000000"/>
                </a:solidFill>
                <a:latin typeface="Adobe Garamond Pro" panose="02020502060506020403" pitchFamily="18" charset="0"/>
              </a:rPr>
              <a:t>ambele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părți</a:t>
            </a:r>
            <a:endParaRPr lang="en-US" sz="1400" dirty="0">
              <a:solidFill>
                <a:srgbClr val="000000"/>
              </a:solidFill>
              <a:effectLst/>
              <a:latin typeface="Adobe Garamond Pro" panose="02020502060506020403" pitchFamily="18" charset="0"/>
            </a:endParaRPr>
          </a:p>
        </p:txBody>
      </p:sp>
      <p:sp>
        <p:nvSpPr>
          <p:cNvPr id="22" name="Rectangle 21">
            <a:extLst>
              <a:ext uri="{FF2B5EF4-FFF2-40B4-BE49-F238E27FC236}">
                <a16:creationId xmlns:a16="http://schemas.microsoft.com/office/drawing/2014/main" id="{921304C1-1FC2-5847-BFDD-EB28F08FE206}"/>
              </a:ext>
            </a:extLst>
          </p:cNvPr>
          <p:cNvSpPr/>
          <p:nvPr/>
        </p:nvSpPr>
        <p:spPr>
          <a:xfrm>
            <a:off x="30241" y="4018697"/>
            <a:ext cx="1917431"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contraexemple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3" name="Rectangle 22">
            <a:extLst>
              <a:ext uri="{FF2B5EF4-FFF2-40B4-BE49-F238E27FC236}">
                <a16:creationId xmlns:a16="http://schemas.microsoft.com/office/drawing/2014/main" id="{ABC519C2-047A-2E44-B490-6AF3807A4720}"/>
              </a:ext>
            </a:extLst>
          </p:cNvPr>
          <p:cNvSpPr/>
          <p:nvPr/>
        </p:nvSpPr>
        <p:spPr>
          <a:xfrm>
            <a:off x="0" y="4733769"/>
            <a:ext cx="275923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Care sunt </a:t>
            </a:r>
            <a:r>
              <a:rPr lang="en-US" sz="1400" dirty="0" err="1">
                <a:solidFill>
                  <a:srgbClr val="000000"/>
                </a:solidFill>
                <a:latin typeface="Adobe Garamond Pro" panose="02020502060506020403" pitchFamily="18" charset="0"/>
              </a:rPr>
              <a:t>consecințele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principale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4" name="Rectangle 23">
            <a:extLst>
              <a:ext uri="{FF2B5EF4-FFF2-40B4-BE49-F238E27FC236}">
                <a16:creationId xmlns:a16="http://schemas.microsoft.com/office/drawing/2014/main" id="{FCDBC1FF-62A3-1545-ABF7-CC90CA1254C2}"/>
              </a:ext>
            </a:extLst>
          </p:cNvPr>
          <p:cNvSpPr/>
          <p:nvPr/>
        </p:nvSpPr>
        <p:spPr>
          <a:xfrm>
            <a:off x="-8138" y="4949735"/>
            <a:ext cx="2662820"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ne </a:t>
            </a:r>
            <a:r>
              <a:rPr lang="en-US" sz="1400" dirty="0" err="1">
                <a:solidFill>
                  <a:srgbClr val="000000"/>
                </a:solidFill>
                <a:latin typeface="Adobe Garamond Pro" panose="02020502060506020403" pitchFamily="18" charset="0"/>
              </a:rPr>
              <a:t>afectează</a:t>
            </a:r>
            <a:r>
              <a:rPr lang="en-US" sz="1400" dirty="0">
                <a:solidFill>
                  <a:srgbClr val="000000"/>
                </a:solidFill>
                <a:latin typeface="Adobe Garamond Pro" panose="02020502060506020403" pitchFamily="18" charset="0"/>
              </a:rPr>
              <a:t>? Este </a:t>
            </a:r>
            <a:r>
              <a:rPr lang="en-US" sz="1400" dirty="0" err="1">
                <a:solidFill>
                  <a:srgbClr val="000000"/>
                </a:solidFill>
                <a:latin typeface="Adobe Garamond Pro" panose="02020502060506020403" pitchFamily="18" charset="0"/>
              </a:rPr>
              <a:t>folositoare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5" name="Rectangle 24">
            <a:extLst>
              <a:ext uri="{FF2B5EF4-FFF2-40B4-BE49-F238E27FC236}">
                <a16:creationId xmlns:a16="http://schemas.microsoft.com/office/drawing/2014/main" id="{93BA1882-EE3D-B242-8F4E-4E120A48182B}"/>
              </a:ext>
            </a:extLst>
          </p:cNvPr>
          <p:cNvSpPr/>
          <p:nvPr/>
        </p:nvSpPr>
        <p:spPr>
          <a:xfrm>
            <a:off x="0" y="5165701"/>
            <a:ext cx="242751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Am </a:t>
            </a:r>
            <a:r>
              <a:rPr lang="en-US" sz="1400" dirty="0" err="1">
                <a:solidFill>
                  <a:srgbClr val="000000"/>
                </a:solidFill>
                <a:latin typeface="Adobe Garamond Pro" panose="02020502060506020403" pitchFamily="18" charset="0"/>
              </a:rPr>
              <a:t>aflat</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ceva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nou</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interesant</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6" name="Rectangle 25">
            <a:extLst>
              <a:ext uri="{FF2B5EF4-FFF2-40B4-BE49-F238E27FC236}">
                <a16:creationId xmlns:a16="http://schemas.microsoft.com/office/drawing/2014/main" id="{6F697E37-9C45-554C-9471-2201DDC0394B}"/>
              </a:ext>
            </a:extLst>
          </p:cNvPr>
          <p:cNvSpPr/>
          <p:nvPr/>
        </p:nvSpPr>
        <p:spPr>
          <a:xfrm>
            <a:off x="-8138" y="5657592"/>
            <a:ext cx="328755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informații</a:t>
            </a:r>
            <a:r>
              <a:rPr lang="en-US" sz="1400" dirty="0">
                <a:solidFill>
                  <a:srgbClr val="000000"/>
                </a:solidFill>
                <a:latin typeface="Adobe Garamond Pro" panose="02020502060506020403" pitchFamily="18" charset="0"/>
              </a:rPr>
              <a:t> pot fi </a:t>
            </a:r>
            <a:r>
              <a:rPr lang="en-US" sz="1400" dirty="0" err="1">
                <a:solidFill>
                  <a:srgbClr val="000000"/>
                </a:solidFill>
                <a:latin typeface="Adobe Garamond Pro" panose="02020502060506020403" pitchFamily="18" charset="0"/>
              </a:rPr>
              <a:t>relevante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7" name="Rectangle 26">
            <a:extLst>
              <a:ext uri="{FF2B5EF4-FFF2-40B4-BE49-F238E27FC236}">
                <a16:creationId xmlns:a16="http://schemas.microsoft.com/office/drawing/2014/main" id="{C081D00B-9419-F241-9B89-F1B437891A83}"/>
              </a:ext>
            </a:extLst>
          </p:cNvPr>
          <p:cNvSpPr/>
          <p:nvPr/>
        </p:nvSpPr>
        <p:spPr>
          <a:xfrm>
            <a:off x="-8138" y="5901473"/>
            <a:ext cx="2990054"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cazuri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similare</a:t>
            </a:r>
            <a:r>
              <a:rPr lang="en-US" sz="1400" dirty="0">
                <a:solidFill>
                  <a:srgbClr val="000000"/>
                </a:solidFill>
                <a:latin typeface="Adobe Garamond Pro" panose="02020502060506020403" pitchFamily="18" charset="0"/>
              </a:rPr>
              <a:t> la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mă</a:t>
            </a:r>
            <a:r>
              <a:rPr lang="en-US" sz="1400" dirty="0">
                <a:solidFill>
                  <a:srgbClr val="000000"/>
                </a:solidFill>
                <a:latin typeface="Adobe Garamond Pro" panose="02020502060506020403" pitchFamily="18" charset="0"/>
              </a:rPr>
              <a:t> pot </a:t>
            </a:r>
            <a:r>
              <a:rPr lang="en-US" sz="1400" dirty="0" err="1">
                <a:solidFill>
                  <a:srgbClr val="000000"/>
                </a:solidFill>
                <a:latin typeface="Adobe Garamond Pro" panose="02020502060506020403" pitchFamily="18" charset="0"/>
              </a:rPr>
              <a:t>gândi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44" name="TextBox 43">
            <a:extLst>
              <a:ext uri="{FF2B5EF4-FFF2-40B4-BE49-F238E27FC236}">
                <a16:creationId xmlns:a16="http://schemas.microsoft.com/office/drawing/2014/main" id="{BA6ACE34-F573-214C-BA4D-65297E945EDF}"/>
              </a:ext>
            </a:extLst>
          </p:cNvPr>
          <p:cNvSpPr txBox="1"/>
          <p:nvPr/>
        </p:nvSpPr>
        <p:spPr>
          <a:xfrm>
            <a:off x="4687747" y="-4534729"/>
            <a:ext cx="7991881" cy="1200329"/>
          </a:xfrm>
          <a:prstGeom prst="rect">
            <a:avLst/>
          </a:prstGeom>
          <a:noFill/>
        </p:spPr>
        <p:txBody>
          <a:bodyPr wrap="square" rtlCol="0">
            <a:spAutoFit/>
          </a:bodyPr>
          <a:lstStyle/>
          <a:p>
            <a:r>
              <a:rPr lang="en-RO" dirty="0">
                <a:latin typeface="Adobe Garamond Pro" panose="02020502060506020403" pitchFamily="18" charset="0"/>
              </a:rPr>
              <a:t>Ronald Reagan, „</a:t>
            </a:r>
            <a:r>
              <a:rPr lang="en-RO" i="1" dirty="0">
                <a:latin typeface="Adobe Garamond Pro" panose="02020502060506020403" pitchFamily="18" charset="0"/>
              </a:rPr>
              <a:t>Berlin Wall Speech</a:t>
            </a:r>
            <a:r>
              <a:rPr lang="en-RO" dirty="0">
                <a:latin typeface="Adobe Garamond Pro" panose="02020502060506020403" pitchFamily="18" charset="0"/>
              </a:rPr>
              <a:t>“, Berlinul de Vest, 12 iunie 1987</a:t>
            </a:r>
          </a:p>
          <a:p>
            <a:r>
              <a:rPr lang="en-US" dirty="0">
                <a:latin typeface="Adobe Garamond Pro" panose="02020502060506020403" pitchFamily="18" charset="0"/>
              </a:rPr>
              <a:t>s</a:t>
            </a:r>
            <a:r>
              <a:rPr lang="en-RO" dirty="0">
                <a:latin typeface="Adobe Garamond Pro" panose="02020502060506020403" pitchFamily="18" charset="0"/>
              </a:rPr>
              <a:t>ursa: </a:t>
            </a:r>
            <a:r>
              <a:rPr lang="en-US" dirty="0">
                <a:latin typeface="Adobe Garamond Pro" panose="02020502060506020403" pitchFamily="18" charset="0"/>
              </a:rPr>
              <a:t>https://</a:t>
            </a:r>
            <a:r>
              <a:rPr lang="en-US" dirty="0" err="1">
                <a:latin typeface="Adobe Garamond Pro" panose="02020502060506020403" pitchFamily="18" charset="0"/>
              </a:rPr>
              <a:t>www.reaganfoundation.org</a:t>
            </a:r>
            <a:r>
              <a:rPr lang="en-US" dirty="0">
                <a:latin typeface="Adobe Garamond Pro" panose="02020502060506020403" pitchFamily="18" charset="0"/>
              </a:rPr>
              <a:t>/library-museum/permanent-exhibitions/berlin-wall/from-the-archives/president-</a:t>
            </a:r>
            <a:r>
              <a:rPr lang="en-US" dirty="0" err="1">
                <a:latin typeface="Adobe Garamond Pro" panose="02020502060506020403" pitchFamily="18" charset="0"/>
              </a:rPr>
              <a:t>reagans</a:t>
            </a:r>
            <a:r>
              <a:rPr lang="en-US" dirty="0">
                <a:latin typeface="Adobe Garamond Pro" panose="02020502060506020403" pitchFamily="18" charset="0"/>
              </a:rPr>
              <a:t>-address-at-the-</a:t>
            </a:r>
            <a:r>
              <a:rPr lang="en-US" dirty="0" err="1">
                <a:latin typeface="Adobe Garamond Pro" panose="02020502060506020403" pitchFamily="18" charset="0"/>
              </a:rPr>
              <a:t>brandenburg</a:t>
            </a:r>
            <a:r>
              <a:rPr lang="en-US" dirty="0">
                <a:latin typeface="Adobe Garamond Pro" panose="02020502060506020403" pitchFamily="18" charset="0"/>
              </a:rPr>
              <a:t>-gate/</a:t>
            </a:r>
            <a:endParaRPr lang="en-RO" dirty="0">
              <a:latin typeface="Adobe Garamond Pro" panose="02020502060506020403" pitchFamily="18" charset="0"/>
            </a:endParaRPr>
          </a:p>
        </p:txBody>
      </p:sp>
      <p:sp>
        <p:nvSpPr>
          <p:cNvPr id="46" name="TextBox 45">
            <a:extLst>
              <a:ext uri="{FF2B5EF4-FFF2-40B4-BE49-F238E27FC236}">
                <a16:creationId xmlns:a16="http://schemas.microsoft.com/office/drawing/2014/main" id="{632E9C78-474E-C44E-82AF-13CBC5C6861D}"/>
              </a:ext>
            </a:extLst>
          </p:cNvPr>
          <p:cNvSpPr txBox="1"/>
          <p:nvPr/>
        </p:nvSpPr>
        <p:spPr>
          <a:xfrm>
            <a:off x="3909196" y="-8424023"/>
            <a:ext cx="7355523" cy="4247317"/>
          </a:xfrm>
          <a:prstGeom prst="rect">
            <a:avLst/>
          </a:prstGeom>
          <a:noFill/>
        </p:spPr>
        <p:txBody>
          <a:bodyPr wrap="square" rtlCol="0">
            <a:spAutoFit/>
          </a:bodyPr>
          <a:lstStyle/>
          <a:p>
            <a:r>
              <a:rPr lang="en-RO" dirty="0">
                <a:latin typeface="Adobe Garamond Pro" panose="02020502060506020403" pitchFamily="18" charset="0"/>
              </a:rPr>
              <a:t>Iar acum, soviticii înșiși pare să fi ajuns, într-un mod limitat, să înțeleagă importanța libertății. De la Moscova auzim despre o nouă politică de reforme și deschidere. Au fost eliberați câțiva prizonieri politici. Nu mai sunt blocate anumite posturi de radio străine. Li s-au permis unor companii economice să opereze cu mai multă libertate față de controlul statului. Sunt acestea începuturile unor schimbări profunde în statul Sovietic? Sau sunt doar niște gesturi de fațadă, care intenționează să creeze sperațe false în Occident sau să întărească sistemul soviectic fără să-l schimbe? Salutăm schimbarea și deschiderea, căci credem că libertatea și securitatea merg împreună, iar creșterea libertății umane nu poate decât să întărească premisele păcii în lume. Există un semn pe care sovieticii îl pot face și care ar fi de necontestat, care ar avansa imens premisele libertății și păcii. Domnule secretar general Gorbaciov, dacă vreți pace, dacă vreți prosperitate pentru Uniunea Sovietică și Europa de Est, dacă vreți liberalizare, veniți la această poartă! Domnule Gorbaciov, deschideți această poartă! Domnue Gorbaciov, dărâmați acest zid!</a:t>
            </a:r>
          </a:p>
        </p:txBody>
      </p:sp>
      <p:sp>
        <p:nvSpPr>
          <p:cNvPr id="48" name="TextBox 47">
            <a:extLst>
              <a:ext uri="{FF2B5EF4-FFF2-40B4-BE49-F238E27FC236}">
                <a16:creationId xmlns:a16="http://schemas.microsoft.com/office/drawing/2014/main" id="{59707C43-B630-D648-A783-F96B45F82123}"/>
              </a:ext>
            </a:extLst>
          </p:cNvPr>
          <p:cNvSpPr txBox="1"/>
          <p:nvPr/>
        </p:nvSpPr>
        <p:spPr>
          <a:xfrm>
            <a:off x="5890689" y="6201655"/>
            <a:ext cx="6788939" cy="646331"/>
          </a:xfrm>
          <a:prstGeom prst="rect">
            <a:avLst/>
          </a:prstGeom>
          <a:noFill/>
        </p:spPr>
        <p:txBody>
          <a:bodyPr wrap="square" rtlCol="0">
            <a:spAutoFit/>
          </a:bodyPr>
          <a:lstStyle/>
          <a:p>
            <a:r>
              <a:rPr lang="en-US" dirty="0">
                <a:latin typeface="Adobe Garamond Pro" panose="02020502060506020403" pitchFamily="18" charset="0"/>
              </a:rPr>
              <a:t>Fragment din „Rick Potion #9“, </a:t>
            </a:r>
            <a:r>
              <a:rPr lang="en-US" i="1" dirty="0">
                <a:latin typeface="Adobe Garamond Pro" panose="02020502060506020403" pitchFamily="18" charset="0"/>
              </a:rPr>
              <a:t>Rick and Morty</a:t>
            </a:r>
            <a:r>
              <a:rPr lang="en-US" dirty="0">
                <a:latin typeface="Adobe Garamond Pro" panose="02020502060506020403" pitchFamily="18" charset="0"/>
              </a:rPr>
              <a:t>, I, 2014</a:t>
            </a:r>
          </a:p>
          <a:p>
            <a:r>
              <a:rPr lang="en-US" dirty="0">
                <a:latin typeface="Adobe Garamond Pro" panose="02020502060506020403" pitchFamily="18" charset="0"/>
              </a:rPr>
              <a:t>s</a:t>
            </a:r>
            <a:r>
              <a:rPr lang="en-RO" dirty="0">
                <a:latin typeface="Adobe Garamond Pro" panose="02020502060506020403" pitchFamily="18" charset="0"/>
              </a:rPr>
              <a:t>ursa: </a:t>
            </a:r>
            <a:r>
              <a:rPr lang="en-US" dirty="0">
                <a:latin typeface="Adobe Garamond Pro" panose="02020502060506020403" pitchFamily="18" charset="0"/>
              </a:rPr>
              <a:t>https://</a:t>
            </a:r>
            <a:r>
              <a:rPr lang="en-US" dirty="0" err="1">
                <a:latin typeface="Adobe Garamond Pro" panose="02020502060506020403" pitchFamily="18" charset="0"/>
              </a:rPr>
              <a:t>www.youtube.com</a:t>
            </a:r>
            <a:r>
              <a:rPr lang="en-US" dirty="0">
                <a:latin typeface="Adobe Garamond Pro" panose="02020502060506020403" pitchFamily="18" charset="0"/>
              </a:rPr>
              <a:t>/</a:t>
            </a:r>
            <a:r>
              <a:rPr lang="en-US" dirty="0" err="1">
                <a:latin typeface="Adobe Garamond Pro" panose="02020502060506020403" pitchFamily="18" charset="0"/>
              </a:rPr>
              <a:t>watch?v</a:t>
            </a:r>
            <a:r>
              <a:rPr lang="en-US" dirty="0">
                <a:latin typeface="Adobe Garamond Pro" panose="02020502060506020403" pitchFamily="18" charset="0"/>
              </a:rPr>
              <a:t>=0rWunrNejmA</a:t>
            </a:r>
            <a:endParaRPr lang="en-RO" dirty="0">
              <a:latin typeface="Adobe Garamond Pro" panose="02020502060506020403" pitchFamily="18" charset="0"/>
            </a:endParaRPr>
          </a:p>
        </p:txBody>
      </p:sp>
      <p:sp>
        <p:nvSpPr>
          <p:cNvPr id="29" name="TextBox 28">
            <a:extLst>
              <a:ext uri="{FF2B5EF4-FFF2-40B4-BE49-F238E27FC236}">
                <a16:creationId xmlns:a16="http://schemas.microsoft.com/office/drawing/2014/main" id="{7EBC4AA0-9A18-3744-B9FD-017F7A378258}"/>
              </a:ext>
            </a:extLst>
          </p:cNvPr>
          <p:cNvSpPr txBox="1"/>
          <p:nvPr/>
        </p:nvSpPr>
        <p:spPr>
          <a:xfrm>
            <a:off x="3909196" y="2925408"/>
            <a:ext cx="7355523" cy="2135200"/>
          </a:xfrm>
          <a:prstGeom prst="rect">
            <a:avLst/>
          </a:prstGeom>
          <a:noFill/>
        </p:spPr>
        <p:txBody>
          <a:bodyPr wrap="square" rtlCol="0">
            <a:spAutoFit/>
          </a:bodyPr>
          <a:lstStyle/>
          <a:p>
            <a:pPr>
              <a:lnSpc>
                <a:spcPct val="150000"/>
              </a:lnSpc>
            </a:pPr>
            <a:r>
              <a:rPr lang="en-RO" dirty="0">
                <a:latin typeface="Adobe Garamond Pro" panose="02020502060506020403" pitchFamily="18" charset="0"/>
              </a:rPr>
              <a:t>Ascultă, Morty, îmi pare rău să-ți zic asta, însă ceea ce oamenii numesc „dragoste“ este o reacție chimică care constrânge animalele să se reproducă. Te lovește puternic, Morty, apoi se disipă lent și te lasă blocat într-o căsnicie care se destramă. Am trecut prin asta, părinții tăi o să treacă prin asta. Rupe cercul, Morty! Ieși din el! Focalizează-te pe știință!</a:t>
            </a:r>
          </a:p>
        </p:txBody>
      </p:sp>
      <p:sp>
        <p:nvSpPr>
          <p:cNvPr id="32" name="TextBox 31">
            <a:extLst>
              <a:ext uri="{FF2B5EF4-FFF2-40B4-BE49-F238E27FC236}">
                <a16:creationId xmlns:a16="http://schemas.microsoft.com/office/drawing/2014/main" id="{A98B0492-DDE6-B549-BD93-E4FD57DC7006}"/>
              </a:ext>
            </a:extLst>
          </p:cNvPr>
          <p:cNvSpPr txBox="1"/>
          <p:nvPr/>
        </p:nvSpPr>
        <p:spPr>
          <a:xfrm>
            <a:off x="3707305" y="11670552"/>
            <a:ext cx="6612352" cy="1477328"/>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RO" sz="1000" dirty="0">
                <a:solidFill>
                  <a:srgbClr val="6C2410"/>
                </a:solidFill>
                <a:latin typeface="Adobe Garamond Pro" panose="02020502060506020403" pitchFamily="18" charset="0"/>
              </a:rPr>
              <a:t>Sensul literal </a:t>
            </a:r>
            <a:r>
              <a:rPr lang="en-RO" sz="1000" dirty="0">
                <a:latin typeface="Adobe Garamond Pro" panose="02020502060506020403" pitchFamily="18" charset="0"/>
              </a:rPr>
              <a:t>(denotativ)</a:t>
            </a:r>
          </a:p>
          <a:p>
            <a:pPr marL="285750" indent="-285750">
              <a:spcAft>
                <a:spcPts val="1200"/>
              </a:spcAft>
              <a:buFont typeface="Arial" panose="020B0604020202020204" pitchFamily="34" charset="0"/>
              <a:buChar char="•"/>
            </a:pPr>
            <a:r>
              <a:rPr lang="en-RO" sz="1000" dirty="0">
                <a:latin typeface="Adobe Garamond Pro" panose="02020502060506020403" pitchFamily="18" charset="0"/>
              </a:rPr>
              <a:t>Sensul figurat (conotativ)</a:t>
            </a:r>
          </a:p>
          <a:p>
            <a:pPr marL="285750" indent="-285750">
              <a:spcAft>
                <a:spcPts val="1200"/>
              </a:spcAft>
              <a:buFont typeface="Arial" panose="020B0604020202020204" pitchFamily="34" charset="0"/>
              <a:buChar char="•"/>
            </a:pPr>
            <a:endParaRPr lang="en-RO" sz="1000" dirty="0">
              <a:latin typeface="Adobe Garamond Pro" panose="02020502060506020403" pitchFamily="18" charset="0"/>
            </a:endParaRPr>
          </a:p>
          <a:p>
            <a:pPr marL="285750" indent="-285750">
              <a:spcAft>
                <a:spcPts val="1200"/>
              </a:spcAft>
              <a:buFont typeface="Arial" panose="020B0604020202020204" pitchFamily="34" charset="0"/>
              <a:buChar char="•"/>
            </a:pPr>
            <a:r>
              <a:rPr lang="en-RO" sz="1000" dirty="0">
                <a:latin typeface="Adobe Garamond Pro" panose="02020502060506020403" pitchFamily="18" charset="0"/>
              </a:rPr>
              <a:t>Implicatura convențională</a:t>
            </a:r>
          </a:p>
          <a:p>
            <a:pPr marL="285750" indent="-285750">
              <a:spcAft>
                <a:spcPts val="1200"/>
              </a:spcAft>
              <a:buFont typeface="Arial" panose="020B0604020202020204" pitchFamily="34" charset="0"/>
              <a:buChar char="•"/>
            </a:pPr>
            <a:r>
              <a:rPr lang="en-RO" sz="1000" dirty="0">
                <a:solidFill>
                  <a:srgbClr val="6C2410"/>
                </a:solidFill>
                <a:latin typeface="Adobe Garamond Pro" panose="02020502060506020403" pitchFamily="18" charset="0"/>
              </a:rPr>
              <a:t>Implicatura conversațională</a:t>
            </a:r>
          </a:p>
        </p:txBody>
      </p:sp>
      <p:graphicFrame>
        <p:nvGraphicFramePr>
          <p:cNvPr id="36" name="Table 3">
            <a:extLst>
              <a:ext uri="{FF2B5EF4-FFF2-40B4-BE49-F238E27FC236}">
                <a16:creationId xmlns:a16="http://schemas.microsoft.com/office/drawing/2014/main" id="{DAC38F0A-3DA0-F444-ACB2-38EFDABFF950}"/>
              </a:ext>
            </a:extLst>
          </p:cNvPr>
          <p:cNvGraphicFramePr>
            <a:graphicFrameLocks noGrp="1"/>
          </p:cNvGraphicFramePr>
          <p:nvPr>
            <p:extLst>
              <p:ext uri="{D42A27DB-BD31-4B8C-83A1-F6EECF244321}">
                <p14:modId xmlns:p14="http://schemas.microsoft.com/office/powerpoint/2010/main" val="3960636741"/>
              </p:ext>
            </p:extLst>
          </p:nvPr>
        </p:nvGraphicFramePr>
        <p:xfrm>
          <a:off x="3018317" y="10945327"/>
          <a:ext cx="9173684" cy="5052060"/>
        </p:xfrm>
        <a:graphic>
          <a:graphicData uri="http://schemas.openxmlformats.org/drawingml/2006/table">
            <a:tbl>
              <a:tblPr firstRow="1" bandRow="1">
                <a:tableStyleId>{2D5ABB26-0587-4C30-8999-92F81FD0307C}</a:tableStyleId>
              </a:tblPr>
              <a:tblGrid>
                <a:gridCol w="2492797">
                  <a:extLst>
                    <a:ext uri="{9D8B030D-6E8A-4147-A177-3AD203B41FA5}">
                      <a16:colId xmlns:a16="http://schemas.microsoft.com/office/drawing/2014/main" val="2811966465"/>
                    </a:ext>
                  </a:extLst>
                </a:gridCol>
                <a:gridCol w="2114329">
                  <a:extLst>
                    <a:ext uri="{9D8B030D-6E8A-4147-A177-3AD203B41FA5}">
                      <a16:colId xmlns:a16="http://schemas.microsoft.com/office/drawing/2014/main" val="2443199889"/>
                    </a:ext>
                  </a:extLst>
                </a:gridCol>
                <a:gridCol w="2073728">
                  <a:extLst>
                    <a:ext uri="{9D8B030D-6E8A-4147-A177-3AD203B41FA5}">
                      <a16:colId xmlns:a16="http://schemas.microsoft.com/office/drawing/2014/main" val="2783595928"/>
                    </a:ext>
                  </a:extLst>
                </a:gridCol>
                <a:gridCol w="2492830">
                  <a:extLst>
                    <a:ext uri="{9D8B030D-6E8A-4147-A177-3AD203B41FA5}">
                      <a16:colId xmlns:a16="http://schemas.microsoft.com/office/drawing/2014/main" val="2890120747"/>
                    </a:ext>
                  </a:extLst>
                </a:gridCol>
              </a:tblGrid>
              <a:tr h="293952">
                <a:tc>
                  <a:txBody>
                    <a:bodyPr/>
                    <a:lstStyle/>
                    <a:p>
                      <a:pPr algn="ctr">
                        <a:lnSpc>
                          <a:spcPct val="150000"/>
                        </a:lnSpc>
                      </a:pPr>
                      <a:r>
                        <a:rPr lang="en-RO" b="1" dirty="0">
                          <a:latin typeface="Adobe Garamond Pro Bold" panose="02020502060506020403" pitchFamily="18" charset="0"/>
                        </a:rPr>
                        <a:t>Cantitate</a:t>
                      </a:r>
                    </a:p>
                  </a:txBody>
                  <a:tcPr/>
                </a:tc>
                <a:tc>
                  <a:txBody>
                    <a:bodyPr/>
                    <a:lstStyle/>
                    <a:p>
                      <a:pPr algn="ctr">
                        <a:lnSpc>
                          <a:spcPct val="150000"/>
                        </a:lnSpc>
                      </a:pPr>
                      <a:r>
                        <a:rPr lang="en-RO" b="1" dirty="0">
                          <a:latin typeface="Adobe Garamond Pro Bold" panose="02020502060506020403" pitchFamily="18" charset="0"/>
                        </a:rPr>
                        <a:t>Calitate</a:t>
                      </a:r>
                    </a:p>
                  </a:txBody>
                  <a:tcPr/>
                </a:tc>
                <a:tc>
                  <a:txBody>
                    <a:bodyPr/>
                    <a:lstStyle/>
                    <a:p>
                      <a:pPr algn="ctr">
                        <a:lnSpc>
                          <a:spcPct val="150000"/>
                        </a:lnSpc>
                      </a:pPr>
                      <a:r>
                        <a:rPr lang="en-RO" b="1" dirty="0">
                          <a:latin typeface="Adobe Garamond Pro Bold" panose="02020502060506020403" pitchFamily="18" charset="0"/>
                        </a:rPr>
                        <a:t>Relație</a:t>
                      </a:r>
                    </a:p>
                  </a:txBody>
                  <a:tcPr/>
                </a:tc>
                <a:tc>
                  <a:txBody>
                    <a:bodyPr/>
                    <a:lstStyle/>
                    <a:p>
                      <a:pPr algn="ctr">
                        <a:lnSpc>
                          <a:spcPct val="150000"/>
                        </a:lnSpc>
                      </a:pPr>
                      <a:r>
                        <a:rPr lang="en-RO" b="1" dirty="0">
                          <a:latin typeface="Adobe Garamond Pro Bold" panose="02020502060506020403" pitchFamily="18" charset="0"/>
                        </a:rPr>
                        <a:t>Modalitate</a:t>
                      </a:r>
                    </a:p>
                  </a:txBody>
                  <a:tcPr/>
                </a:tc>
                <a:extLst>
                  <a:ext uri="{0D108BD9-81ED-4DB2-BD59-A6C34878D82A}">
                    <a16:rowId xmlns:a16="http://schemas.microsoft.com/office/drawing/2014/main" val="2676129315"/>
                  </a:ext>
                </a:extLst>
              </a:tr>
              <a:tr h="3334145">
                <a:tc>
                  <a:txBody>
                    <a:bodyPr/>
                    <a:lstStyle/>
                    <a:p>
                      <a:pPr marL="0" indent="-285750">
                        <a:lnSpc>
                          <a:spcPct val="150000"/>
                        </a:lnSpc>
                        <a:buFont typeface="Arial" panose="020B0604020202020204" pitchFamily="34" charset="0"/>
                        <a:buChar char="•"/>
                      </a:pPr>
                      <a:r>
                        <a:rPr lang="en-RO" dirty="0">
                          <a:latin typeface="Adobe Garamond Pro" panose="02020502060506020403" pitchFamily="18" charset="0"/>
                        </a:rPr>
                        <a:t>Fii cât mai </a:t>
                      </a:r>
                      <a:r>
                        <a:rPr lang="en-RO" i="1" dirty="0">
                          <a:latin typeface="Adobe Garamond Pro" panose="02020502060506020403" pitchFamily="18" charset="0"/>
                        </a:rPr>
                        <a:t>informativ</a:t>
                      </a:r>
                      <a:r>
                        <a:rPr lang="en-RO" dirty="0">
                          <a:latin typeface="Adobe Garamond Pro" panose="02020502060506020403" pitchFamily="18" charset="0"/>
                        </a:rPr>
                        <a:t> cu putință față de scop.</a:t>
                      </a:r>
                    </a:p>
                    <a:p>
                      <a:pPr marL="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RO" dirty="0">
                          <a:latin typeface="Adobe Garamond Pro" panose="02020502060506020403" pitchFamily="18" charset="0"/>
                        </a:rPr>
                        <a:t>Nu fi mai informativ decât este necesar.</a:t>
                      </a:r>
                    </a:p>
                  </a:txBody>
                  <a:tcPr/>
                </a:tc>
                <a:tc>
                  <a:txBody>
                    <a:bodyPr/>
                    <a:lstStyle/>
                    <a:p>
                      <a:pPr marL="0" indent="-285750">
                        <a:lnSpc>
                          <a:spcPct val="150000"/>
                        </a:lnSpc>
                        <a:buFont typeface="Arial" panose="020B0604020202020204" pitchFamily="34" charset="0"/>
                        <a:buChar char="•"/>
                      </a:pPr>
                      <a:r>
                        <a:rPr lang="en-RO" dirty="0">
                          <a:latin typeface="Adobe Garamond Pro" panose="02020502060506020403" pitchFamily="18" charset="0"/>
                        </a:rPr>
                        <a:t>Nu susține ceva ce crezi că este fals.</a:t>
                      </a:r>
                    </a:p>
                    <a:p>
                      <a:pPr marL="0" indent="-285750">
                        <a:lnSpc>
                          <a:spcPct val="150000"/>
                        </a:lnSpc>
                        <a:buFont typeface="Arial" panose="020B0604020202020204" pitchFamily="34" charset="0"/>
                        <a:buChar char="•"/>
                      </a:pPr>
                      <a:r>
                        <a:rPr lang="en-RO" dirty="0">
                          <a:latin typeface="Adobe Garamond Pro" panose="02020502060506020403" pitchFamily="18" charset="0"/>
                        </a:rPr>
                        <a:t>Nu susține ceva pentru care nu ai </a:t>
                      </a:r>
                      <a:r>
                        <a:rPr lang="en-RO" i="1" dirty="0">
                          <a:latin typeface="Adobe Garamond Pro" panose="02020502060506020403" pitchFamily="18" charset="0"/>
                        </a:rPr>
                        <a:t>destule evidențe.</a:t>
                      </a:r>
                    </a:p>
                  </a:txBody>
                  <a:tcPr/>
                </a:tc>
                <a:tc>
                  <a:txBody>
                    <a:bodyPr/>
                    <a:lstStyle/>
                    <a:p>
                      <a:pPr marL="0" indent="-285750">
                        <a:lnSpc>
                          <a:spcPct val="150000"/>
                        </a:lnSpc>
                        <a:buFont typeface="Arial" panose="020B0604020202020204" pitchFamily="34" charset="0"/>
                        <a:buChar char="•"/>
                      </a:pPr>
                      <a:r>
                        <a:rPr lang="en-RO" dirty="0">
                          <a:latin typeface="Adobe Garamond Pro" panose="02020502060506020403" pitchFamily="18" charset="0"/>
                        </a:rPr>
                        <a:t>Ceea ce enunți trebuie să fie </a:t>
                      </a:r>
                      <a:r>
                        <a:rPr lang="en-RO" i="1" dirty="0">
                          <a:latin typeface="Adobe Garamond Pro" panose="02020502060506020403" pitchFamily="18" charset="0"/>
                        </a:rPr>
                        <a:t>relevant</a:t>
                      </a:r>
                      <a:r>
                        <a:rPr lang="en-RO" dirty="0">
                          <a:latin typeface="Adobe Garamond Pro" panose="02020502060506020403" pitchFamily="18" charset="0"/>
                        </a:rPr>
                        <a:t> față de scop.</a:t>
                      </a:r>
                    </a:p>
                  </a:txBody>
                  <a:tcPr/>
                </a:tc>
                <a:tc>
                  <a:txBody>
                    <a:bodyPr/>
                    <a:lstStyle/>
                    <a:p>
                      <a:pPr marL="0" indent="-285750">
                        <a:lnSpc>
                          <a:spcPct val="150000"/>
                        </a:lnSpc>
                        <a:buFont typeface="Arial" panose="020B0604020202020204" pitchFamily="34" charset="0"/>
                        <a:buChar char="•"/>
                      </a:pPr>
                      <a:r>
                        <a:rPr lang="en-RO" dirty="0">
                          <a:latin typeface="Adobe Garamond Pro" panose="02020502060506020403" pitchFamily="18" charset="0"/>
                        </a:rPr>
                        <a:t>Ceea ce enunți trebuie să fie cât mai </a:t>
                      </a:r>
                      <a:r>
                        <a:rPr lang="en-RO" i="1" dirty="0">
                          <a:latin typeface="Adobe Garamond Pro" panose="02020502060506020403" pitchFamily="18" charset="0"/>
                        </a:rPr>
                        <a:t>transparent</a:t>
                      </a:r>
                      <a:r>
                        <a:rPr lang="en-RO" dirty="0">
                          <a:latin typeface="Adobe Garamond Pro" panose="02020502060506020403" pitchFamily="18" charset="0"/>
                        </a:rPr>
                        <a:t>, adică:</a:t>
                      </a:r>
                    </a:p>
                    <a:p>
                      <a:pPr marL="540000" lvl="1" indent="-285750">
                        <a:lnSpc>
                          <a:spcPct val="150000"/>
                        </a:lnSpc>
                        <a:buFont typeface="Arial" panose="020B0604020202020204" pitchFamily="34" charset="0"/>
                        <a:buChar char="•"/>
                      </a:pPr>
                      <a:r>
                        <a:rPr lang="en-US" dirty="0">
                          <a:latin typeface="Adobe Garamond Pro" panose="02020502060506020403" pitchFamily="18" charset="0"/>
                        </a:rPr>
                        <a:t>e</a:t>
                      </a:r>
                      <a:r>
                        <a:rPr lang="en-RO" dirty="0">
                          <a:latin typeface="Adobe Garamond Pro" panose="02020502060506020403" pitchFamily="18" charset="0"/>
                        </a:rPr>
                        <a:t>vită expresiile obscure</a:t>
                      </a:r>
                    </a:p>
                    <a:p>
                      <a:pPr marL="540000" lvl="1" indent="-285750">
                        <a:lnSpc>
                          <a:spcPct val="150000"/>
                        </a:lnSpc>
                        <a:buFont typeface="Arial" panose="020B0604020202020204" pitchFamily="34" charset="0"/>
                        <a:buChar char="•"/>
                      </a:pPr>
                      <a:r>
                        <a:rPr lang="en-US" dirty="0">
                          <a:latin typeface="Adobe Garamond Pro" panose="02020502060506020403" pitchFamily="18" charset="0"/>
                        </a:rPr>
                        <a:t>e</a:t>
                      </a:r>
                      <a:r>
                        <a:rPr lang="en-RO" dirty="0">
                          <a:latin typeface="Adobe Garamond Pro" panose="02020502060506020403" pitchFamily="18" charset="0"/>
                        </a:rPr>
                        <a:t>vită ambiguitatea</a:t>
                      </a:r>
                    </a:p>
                    <a:p>
                      <a:pPr marL="540000" lvl="1" indent="-285750">
                        <a:lnSpc>
                          <a:spcPct val="150000"/>
                        </a:lnSpc>
                        <a:buFont typeface="Arial" panose="020B0604020202020204" pitchFamily="34" charset="0"/>
                        <a:buChar char="•"/>
                      </a:pPr>
                      <a:r>
                        <a:rPr lang="en-US" dirty="0" err="1">
                          <a:latin typeface="Adobe Garamond Pro" panose="02020502060506020403" pitchFamily="18" charset="0"/>
                        </a:rPr>
                        <a:t>evită</a:t>
                      </a:r>
                      <a:r>
                        <a:rPr lang="en-US" dirty="0">
                          <a:latin typeface="Adobe Garamond Pro" panose="02020502060506020403" pitchFamily="18" charset="0"/>
                        </a:rPr>
                        <a:t> </a:t>
                      </a:r>
                      <a:r>
                        <a:rPr lang="en-US" dirty="0" err="1">
                          <a:latin typeface="Adobe Garamond Pro" panose="02020502060506020403" pitchFamily="18" charset="0"/>
                        </a:rPr>
                        <a:t>limbajul</a:t>
                      </a:r>
                      <a:r>
                        <a:rPr lang="en-US" dirty="0">
                          <a:latin typeface="Adobe Garamond Pro" panose="02020502060506020403" pitchFamily="18" charset="0"/>
                        </a:rPr>
                        <a:t> </a:t>
                      </a:r>
                      <a:r>
                        <a:rPr lang="en-US" dirty="0" err="1">
                          <a:latin typeface="Adobe Garamond Pro" panose="02020502060506020403" pitchFamily="18" charset="0"/>
                        </a:rPr>
                        <a:t>pretențios</a:t>
                      </a:r>
                      <a:endParaRPr lang="en-US" dirty="0">
                        <a:latin typeface="Adobe Garamond Pro" panose="02020502060506020403" pitchFamily="18" charset="0"/>
                      </a:endParaRPr>
                    </a:p>
                    <a:p>
                      <a:pPr marL="540000" lvl="1" indent="-285750">
                        <a:lnSpc>
                          <a:spcPct val="150000"/>
                        </a:lnSpc>
                        <a:buFont typeface="Arial" panose="020B0604020202020204" pitchFamily="34" charset="0"/>
                        <a:buChar char="•"/>
                      </a:pPr>
                      <a:r>
                        <a:rPr lang="en-US" dirty="0" err="1">
                          <a:latin typeface="Adobe Garamond Pro" panose="02020502060506020403" pitchFamily="18" charset="0"/>
                        </a:rPr>
                        <a:t>fii</a:t>
                      </a:r>
                      <a:r>
                        <a:rPr lang="en-US" dirty="0">
                          <a:latin typeface="Adobe Garamond Pro" panose="02020502060506020403" pitchFamily="18" charset="0"/>
                        </a:rPr>
                        <a:t> </a:t>
                      </a:r>
                      <a:r>
                        <a:rPr lang="en-US" dirty="0" err="1">
                          <a:latin typeface="Adobe Garamond Pro" panose="02020502060506020403" pitchFamily="18" charset="0"/>
                        </a:rPr>
                        <a:t>ordonat</a:t>
                      </a:r>
                      <a:r>
                        <a:rPr lang="en-US" dirty="0">
                          <a:latin typeface="Adobe Garamond Pro" panose="02020502060506020403" pitchFamily="18" charset="0"/>
                        </a:rPr>
                        <a:t> </a:t>
                      </a:r>
                      <a:r>
                        <a:rPr lang="en-US" dirty="0" err="1">
                          <a:latin typeface="Adobe Garamond Pro" panose="02020502060506020403" pitchFamily="18" charset="0"/>
                        </a:rPr>
                        <a:t>în</a:t>
                      </a:r>
                      <a:r>
                        <a:rPr lang="en-US" dirty="0">
                          <a:latin typeface="Adobe Garamond Pro" panose="02020502060506020403" pitchFamily="18" charset="0"/>
                        </a:rPr>
                        <a:t> </a:t>
                      </a:r>
                      <a:r>
                        <a:rPr lang="en-US" dirty="0" err="1">
                          <a:latin typeface="Adobe Garamond Pro" panose="02020502060506020403" pitchFamily="18" charset="0"/>
                        </a:rPr>
                        <a:t>expunere</a:t>
                      </a:r>
                      <a:r>
                        <a:rPr lang="en-US" dirty="0">
                          <a:latin typeface="Adobe Garamond Pro" panose="02020502060506020403" pitchFamily="18" charset="0"/>
                        </a:rPr>
                        <a:t>.</a:t>
                      </a:r>
                      <a:endParaRPr lang="en-RO" dirty="0">
                        <a:latin typeface="Adobe Garamond Pro" panose="02020502060506020403" pitchFamily="18" charset="0"/>
                      </a:endParaRPr>
                    </a:p>
                    <a:p>
                      <a:pPr>
                        <a:lnSpc>
                          <a:spcPct val="150000"/>
                        </a:lnSpc>
                      </a:pPr>
                      <a:endParaRPr lang="en-RO" dirty="0">
                        <a:latin typeface="Adobe Garamond Pro" panose="02020502060506020403" pitchFamily="18" charset="0"/>
                      </a:endParaRPr>
                    </a:p>
                  </a:txBody>
                  <a:tcPr/>
                </a:tc>
                <a:extLst>
                  <a:ext uri="{0D108BD9-81ED-4DB2-BD59-A6C34878D82A}">
                    <a16:rowId xmlns:a16="http://schemas.microsoft.com/office/drawing/2014/main" val="2041181321"/>
                  </a:ext>
                </a:extLst>
              </a:tr>
            </a:tbl>
          </a:graphicData>
        </a:graphic>
      </p:graphicFrame>
    </p:spTree>
    <p:extLst>
      <p:ext uri="{BB962C8B-B14F-4D97-AF65-F5344CB8AC3E}">
        <p14:creationId xmlns:p14="http://schemas.microsoft.com/office/powerpoint/2010/main" val="207738999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8" name="TextBox 7">
            <a:extLst>
              <a:ext uri="{FF2B5EF4-FFF2-40B4-BE49-F238E27FC236}">
                <a16:creationId xmlns:a16="http://schemas.microsoft.com/office/drawing/2014/main" id="{03B84995-9BF7-4549-8822-59677CFC74F0}"/>
              </a:ext>
            </a:extLst>
          </p:cNvPr>
          <p:cNvSpPr txBox="1"/>
          <p:nvPr/>
        </p:nvSpPr>
        <p:spPr>
          <a:xfrm>
            <a:off x="250371" y="1467625"/>
            <a:ext cx="2623457" cy="584775"/>
          </a:xfrm>
          <a:prstGeom prst="rect">
            <a:avLst/>
          </a:prstGeom>
          <a:noFill/>
        </p:spPr>
        <p:txBody>
          <a:bodyPr wrap="square" rtlCol="0">
            <a:spAutoFit/>
          </a:bodyPr>
          <a:lstStyle/>
          <a:p>
            <a:r>
              <a:rPr lang="en-RO" sz="3200" dirty="0">
                <a:latin typeface="Adobe Garamond Pro" panose="02020502060506020403" pitchFamily="18" charset="0"/>
              </a:rPr>
              <a:t>Maxime</a:t>
            </a:r>
          </a:p>
        </p:txBody>
      </p:sp>
      <p:sp>
        <p:nvSpPr>
          <p:cNvPr id="9" name="TextBox 8">
            <a:extLst>
              <a:ext uri="{FF2B5EF4-FFF2-40B4-BE49-F238E27FC236}">
                <a16:creationId xmlns:a16="http://schemas.microsoft.com/office/drawing/2014/main" id="{761BFE6A-854F-AF46-9008-E8FC4E04733B}"/>
              </a:ext>
            </a:extLst>
          </p:cNvPr>
          <p:cNvSpPr txBox="1"/>
          <p:nvPr/>
        </p:nvSpPr>
        <p:spPr>
          <a:xfrm>
            <a:off x="273192" y="372726"/>
            <a:ext cx="4460853"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A gândi și a scrie clar</a:t>
            </a:r>
          </a:p>
        </p:txBody>
      </p:sp>
      <p:sp>
        <p:nvSpPr>
          <p:cNvPr id="11" name="TextBox 10">
            <a:extLst>
              <a:ext uri="{FF2B5EF4-FFF2-40B4-BE49-F238E27FC236}">
                <a16:creationId xmlns:a16="http://schemas.microsoft.com/office/drawing/2014/main" id="{8AE7ED02-F948-F843-B608-45FBE45C75DA}"/>
              </a:ext>
            </a:extLst>
          </p:cNvPr>
          <p:cNvSpPr txBox="1"/>
          <p:nvPr/>
        </p:nvSpPr>
        <p:spPr>
          <a:xfrm>
            <a:off x="269565" y="-8816126"/>
            <a:ext cx="2773380" cy="246221"/>
          </a:xfrm>
          <a:prstGeom prst="rect">
            <a:avLst/>
          </a:prstGeom>
          <a:noFill/>
        </p:spPr>
        <p:txBody>
          <a:bodyPr wrap="square" rtlCol="0">
            <a:spAutoFit/>
          </a:bodyPr>
          <a:lstStyle/>
          <a:p>
            <a:r>
              <a:rPr lang="en-RO" sz="1000" dirty="0">
                <a:solidFill>
                  <a:srgbClr val="6C2410"/>
                </a:solidFill>
                <a:latin typeface="Adobe Garamond Pro" panose="02020502060506020403" pitchFamily="18" charset="0"/>
              </a:rPr>
              <a:t>Gândire critică</a:t>
            </a:r>
          </a:p>
        </p:txBody>
      </p:sp>
      <p:sp>
        <p:nvSpPr>
          <p:cNvPr id="13" name="TextBox 12">
            <a:extLst>
              <a:ext uri="{FF2B5EF4-FFF2-40B4-BE49-F238E27FC236}">
                <a16:creationId xmlns:a16="http://schemas.microsoft.com/office/drawing/2014/main" id="{8C9D0422-7C02-0144-B8FB-864390AF61BE}"/>
              </a:ext>
            </a:extLst>
          </p:cNvPr>
          <p:cNvSpPr txBox="1"/>
          <p:nvPr/>
        </p:nvSpPr>
        <p:spPr>
          <a:xfrm>
            <a:off x="-8137" y="-8070592"/>
            <a:ext cx="2605882" cy="246221"/>
          </a:xfrm>
          <a:prstGeom prst="rect">
            <a:avLst/>
          </a:prstGeom>
          <a:noFill/>
        </p:spPr>
        <p:txBody>
          <a:bodyPr wrap="square" rtlCol="0">
            <a:spAutoFit/>
          </a:bodyPr>
          <a:lstStyle/>
          <a:p>
            <a:pPr algn="ctr"/>
            <a:r>
              <a:rPr lang="en-RO" sz="1000" b="1" dirty="0">
                <a:latin typeface="Adobe Garamond Pro Bold" panose="02020502060506020403" pitchFamily="18" charset="0"/>
              </a:rPr>
              <a:t>„Împătrita cale către o gândire critică“</a:t>
            </a:r>
          </a:p>
        </p:txBody>
      </p:sp>
      <p:sp>
        <p:nvSpPr>
          <p:cNvPr id="14" name="TextBox 13">
            <a:extLst>
              <a:ext uri="{FF2B5EF4-FFF2-40B4-BE49-F238E27FC236}">
                <a16:creationId xmlns:a16="http://schemas.microsoft.com/office/drawing/2014/main" id="{F782F399-1C38-1F49-ABF8-D37262693436}"/>
              </a:ext>
            </a:extLst>
          </p:cNvPr>
          <p:cNvSpPr txBox="1"/>
          <p:nvPr/>
        </p:nvSpPr>
        <p:spPr>
          <a:xfrm>
            <a:off x="-317301" y="-7577257"/>
            <a:ext cx="2181978" cy="346234"/>
          </a:xfrm>
          <a:prstGeom prst="ellipse">
            <a:avLst/>
          </a:prstGeom>
          <a:noFill/>
        </p:spPr>
        <p:txBody>
          <a:bodyPr wrap="square" rtlCol="0">
            <a:spAutoFit/>
          </a:bodyPr>
          <a:lstStyle/>
          <a:p>
            <a:r>
              <a:rPr lang="en-RO" sz="1000" dirty="0">
                <a:latin typeface="Adobe Garamond Pro" panose="02020502060506020403" pitchFamily="18" charset="0"/>
              </a:rPr>
              <a:t>1. </a:t>
            </a:r>
            <a:r>
              <a:rPr lang="en-RO" sz="1000" i="1" dirty="0">
                <a:latin typeface="Adobe Garamond Pro" panose="02020502060506020403" pitchFamily="18" charset="0"/>
              </a:rPr>
              <a:t>Ce </a:t>
            </a:r>
            <a:r>
              <a:rPr lang="en-RO" sz="1000" dirty="0">
                <a:latin typeface="Adobe Garamond Pro" panose="02020502060506020403" pitchFamily="18" charset="0"/>
              </a:rPr>
              <a:t>înseamnă?</a:t>
            </a:r>
            <a:endParaRPr lang="en-RO" sz="1000" i="1" dirty="0">
              <a:latin typeface="Adobe Garamond Pro" panose="02020502060506020403" pitchFamily="18" charset="0"/>
            </a:endParaRPr>
          </a:p>
        </p:txBody>
      </p:sp>
      <p:sp>
        <p:nvSpPr>
          <p:cNvPr id="15" name="Rectangle 14">
            <a:extLst>
              <a:ext uri="{FF2B5EF4-FFF2-40B4-BE49-F238E27FC236}">
                <a16:creationId xmlns:a16="http://schemas.microsoft.com/office/drawing/2014/main" id="{4A6D98EA-3E30-F541-9464-96328596C9C6}"/>
              </a:ext>
            </a:extLst>
          </p:cNvPr>
          <p:cNvSpPr/>
          <p:nvPr/>
        </p:nvSpPr>
        <p:spPr>
          <a:xfrm>
            <a:off x="35218" y="-6572088"/>
            <a:ext cx="2983099" cy="246221"/>
          </a:xfrm>
          <a:prstGeom prst="rect">
            <a:avLst/>
          </a:prstGeom>
        </p:spPr>
        <p:txBody>
          <a:bodyPr wrap="square">
            <a:spAutoFit/>
          </a:bodyPr>
          <a:lstStyle/>
          <a:p>
            <a:r>
              <a:rPr lang="en-US" sz="1000" dirty="0" err="1">
                <a:solidFill>
                  <a:srgbClr val="000000"/>
                </a:solidFill>
                <a:latin typeface="Adobe Garamond Pro" panose="02020502060506020403" pitchFamily="18" charset="0"/>
              </a:rPr>
              <a:t>Există</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exemple</a:t>
            </a:r>
            <a:r>
              <a:rPr lang="en-US" sz="1000" dirty="0">
                <a:solidFill>
                  <a:srgbClr val="000000"/>
                </a:solidFill>
                <a:latin typeface="Adobe Garamond Pro" panose="02020502060506020403" pitchFamily="18" charset="0"/>
              </a:rPr>
              <a:t> care </a:t>
            </a:r>
            <a:r>
              <a:rPr lang="en-US" sz="1000" dirty="0" err="1">
                <a:solidFill>
                  <a:srgbClr val="000000"/>
                </a:solidFill>
                <a:latin typeface="Adobe Garamond Pro" panose="02020502060506020403" pitchFamily="18" charset="0"/>
              </a:rPr>
              <a:t>să</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ilustreze</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ceea</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ce</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înseamnă</a:t>
            </a:r>
            <a:r>
              <a:rPr lang="en-US" sz="1000" dirty="0">
                <a:solidFill>
                  <a:srgbClr val="000000"/>
                </a:solidFill>
                <a:latin typeface="Adobe Garamond Pro" panose="02020502060506020403" pitchFamily="18" charset="0"/>
              </a:rPr>
              <a:t>?</a:t>
            </a:r>
            <a:endParaRPr lang="en-US" sz="1000" dirty="0">
              <a:solidFill>
                <a:srgbClr val="000000"/>
              </a:solidFill>
              <a:effectLst/>
              <a:latin typeface="Adobe Garamond Pro" panose="02020502060506020403" pitchFamily="18" charset="0"/>
            </a:endParaRPr>
          </a:p>
        </p:txBody>
      </p:sp>
      <p:sp>
        <p:nvSpPr>
          <p:cNvPr id="16" name="Rectangle 15">
            <a:extLst>
              <a:ext uri="{FF2B5EF4-FFF2-40B4-BE49-F238E27FC236}">
                <a16:creationId xmlns:a16="http://schemas.microsoft.com/office/drawing/2014/main" id="{2268A93F-07EF-A64E-B6BD-6939427A9078}"/>
              </a:ext>
            </a:extLst>
          </p:cNvPr>
          <p:cNvSpPr/>
          <p:nvPr/>
        </p:nvSpPr>
        <p:spPr>
          <a:xfrm>
            <a:off x="40596" y="-7019532"/>
            <a:ext cx="2032803" cy="246221"/>
          </a:xfrm>
          <a:prstGeom prst="rect">
            <a:avLst/>
          </a:prstGeom>
        </p:spPr>
        <p:txBody>
          <a:bodyPr wrap="square">
            <a:spAutoFit/>
          </a:bodyPr>
          <a:lstStyle/>
          <a:p>
            <a:r>
              <a:rPr lang="en-US" sz="1000" dirty="0">
                <a:solidFill>
                  <a:srgbClr val="000000"/>
                </a:solidFill>
                <a:latin typeface="Adobe Garamond Pro" panose="02020502060506020403" pitchFamily="18" charset="0"/>
              </a:rPr>
              <a:t>Pot fi </a:t>
            </a:r>
            <a:r>
              <a:rPr lang="en-US" sz="1000" dirty="0" err="1">
                <a:solidFill>
                  <a:srgbClr val="000000"/>
                </a:solidFill>
                <a:latin typeface="Adobe Garamond Pro" panose="02020502060506020403" pitchFamily="18" charset="0"/>
              </a:rPr>
              <a:t>făcute</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mai</a:t>
            </a:r>
            <a:r>
              <a:rPr lang="en-US" sz="1000" dirty="0">
                <a:solidFill>
                  <a:srgbClr val="000000"/>
                </a:solidFill>
                <a:latin typeface="Adobe Garamond Pro" panose="02020502060506020403" pitchFamily="18" charset="0"/>
              </a:rPr>
              <a:t> precise </a:t>
            </a:r>
            <a:r>
              <a:rPr lang="en-US" sz="1000" dirty="0" err="1">
                <a:solidFill>
                  <a:srgbClr val="000000"/>
                </a:solidFill>
                <a:latin typeface="Adobe Garamond Pro" panose="02020502060506020403" pitchFamily="18" charset="0"/>
              </a:rPr>
              <a:t>ideile</a:t>
            </a:r>
            <a:r>
              <a:rPr lang="en-US" sz="1000" dirty="0">
                <a:solidFill>
                  <a:srgbClr val="000000"/>
                </a:solidFill>
                <a:latin typeface="Adobe Garamond Pro" panose="02020502060506020403" pitchFamily="18" charset="0"/>
              </a:rPr>
              <a:t>?</a:t>
            </a:r>
            <a:endParaRPr lang="en-US" sz="1000" dirty="0">
              <a:solidFill>
                <a:srgbClr val="000000"/>
              </a:solidFill>
              <a:effectLst/>
              <a:latin typeface="Adobe Garamond Pro" panose="02020502060506020403" pitchFamily="18" charset="0"/>
            </a:endParaRPr>
          </a:p>
        </p:txBody>
      </p:sp>
      <p:sp>
        <p:nvSpPr>
          <p:cNvPr id="17" name="Rectangle 16">
            <a:extLst>
              <a:ext uri="{FF2B5EF4-FFF2-40B4-BE49-F238E27FC236}">
                <a16:creationId xmlns:a16="http://schemas.microsoft.com/office/drawing/2014/main" id="{BA853852-9152-AD4C-9DFF-2D1948F2E243}"/>
              </a:ext>
            </a:extLst>
          </p:cNvPr>
          <p:cNvSpPr/>
          <p:nvPr/>
        </p:nvSpPr>
        <p:spPr>
          <a:xfrm>
            <a:off x="40597" y="-7224571"/>
            <a:ext cx="2563409" cy="246221"/>
          </a:xfrm>
          <a:prstGeom prst="rect">
            <a:avLst/>
          </a:prstGeom>
        </p:spPr>
        <p:txBody>
          <a:bodyPr wrap="square">
            <a:spAutoFit/>
          </a:bodyPr>
          <a:lstStyle/>
          <a:p>
            <a:r>
              <a:rPr lang="en-US" sz="1000" dirty="0">
                <a:solidFill>
                  <a:srgbClr val="000000"/>
                </a:solidFill>
                <a:latin typeface="Adobe Garamond Pro" panose="02020502060506020403" pitchFamily="18" charset="0"/>
              </a:rPr>
              <a:t>Sunt </a:t>
            </a:r>
            <a:r>
              <a:rPr lang="en-US" sz="1000" dirty="0" err="1">
                <a:solidFill>
                  <a:srgbClr val="000000"/>
                </a:solidFill>
                <a:latin typeface="Adobe Garamond Pro" panose="02020502060506020403" pitchFamily="18" charset="0"/>
              </a:rPr>
              <a:t>cuvintele</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și</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conceptele</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cheie</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clare</a:t>
            </a:r>
            <a:r>
              <a:rPr lang="en-US" sz="1000" dirty="0">
                <a:solidFill>
                  <a:srgbClr val="000000"/>
                </a:solidFill>
                <a:latin typeface="Adobe Garamond Pro" panose="02020502060506020403" pitchFamily="18" charset="0"/>
              </a:rPr>
              <a:t>?</a:t>
            </a:r>
            <a:endParaRPr lang="en-US" sz="1000" dirty="0">
              <a:solidFill>
                <a:srgbClr val="000000"/>
              </a:solidFill>
              <a:effectLst/>
              <a:latin typeface="Adobe Garamond Pro" panose="02020502060506020403" pitchFamily="18" charset="0"/>
            </a:endParaRPr>
          </a:p>
        </p:txBody>
      </p:sp>
      <p:sp>
        <p:nvSpPr>
          <p:cNvPr id="18" name="Rectangle 17">
            <a:extLst>
              <a:ext uri="{FF2B5EF4-FFF2-40B4-BE49-F238E27FC236}">
                <a16:creationId xmlns:a16="http://schemas.microsoft.com/office/drawing/2014/main" id="{F1AF385E-4B5B-CA4C-B52F-DFBB9D3E6757}"/>
              </a:ext>
            </a:extLst>
          </p:cNvPr>
          <p:cNvSpPr/>
          <p:nvPr/>
        </p:nvSpPr>
        <p:spPr>
          <a:xfrm>
            <a:off x="24073" y="-6806512"/>
            <a:ext cx="1884465" cy="246221"/>
          </a:xfrm>
          <a:prstGeom prst="rect">
            <a:avLst/>
          </a:prstGeom>
        </p:spPr>
        <p:txBody>
          <a:bodyPr wrap="square">
            <a:spAutoFit/>
          </a:bodyPr>
          <a:lstStyle/>
          <a:p>
            <a:r>
              <a:rPr lang="en-US" sz="1000" dirty="0">
                <a:solidFill>
                  <a:srgbClr val="000000"/>
                </a:solidFill>
                <a:latin typeface="Adobe Garamond Pro" panose="02020502060506020403" pitchFamily="18" charset="0"/>
              </a:rPr>
              <a:t>Cum se </a:t>
            </a:r>
            <a:r>
              <a:rPr lang="en-US" sz="1000" dirty="0" err="1">
                <a:solidFill>
                  <a:srgbClr val="000000"/>
                </a:solidFill>
                <a:latin typeface="Adobe Garamond Pro" panose="02020502060506020403" pitchFamily="18" charset="0"/>
              </a:rPr>
              <a:t>leagă</a:t>
            </a:r>
            <a:r>
              <a:rPr lang="en-US" sz="1000" dirty="0">
                <a:solidFill>
                  <a:srgbClr val="000000"/>
                </a:solidFill>
                <a:latin typeface="Adobe Garamond Pro" panose="02020502060506020403" pitchFamily="18" charset="0"/>
              </a:rPr>
              <a:t> de </a:t>
            </a:r>
            <a:r>
              <a:rPr lang="en-US" sz="1000" dirty="0" err="1">
                <a:solidFill>
                  <a:srgbClr val="000000"/>
                </a:solidFill>
                <a:latin typeface="Adobe Garamond Pro" panose="02020502060506020403" pitchFamily="18" charset="0"/>
              </a:rPr>
              <a:t>alte</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lucruri</a:t>
            </a:r>
            <a:r>
              <a:rPr lang="en-US" sz="1000" dirty="0">
                <a:solidFill>
                  <a:srgbClr val="000000"/>
                </a:solidFill>
                <a:latin typeface="Adobe Garamond Pro" panose="02020502060506020403" pitchFamily="18" charset="0"/>
              </a:rPr>
              <a:t>?</a:t>
            </a:r>
            <a:endParaRPr lang="en-US" sz="1000" dirty="0">
              <a:solidFill>
                <a:srgbClr val="000000"/>
              </a:solidFill>
              <a:effectLst/>
              <a:latin typeface="Adobe Garamond Pro" panose="02020502060506020403" pitchFamily="18" charset="0"/>
            </a:endParaRPr>
          </a:p>
        </p:txBody>
      </p:sp>
      <p:sp>
        <p:nvSpPr>
          <p:cNvPr id="19" name="Rectangle 18">
            <a:extLst>
              <a:ext uri="{FF2B5EF4-FFF2-40B4-BE49-F238E27FC236}">
                <a16:creationId xmlns:a16="http://schemas.microsoft.com/office/drawing/2014/main" id="{3725AE67-4232-D748-B595-B4ED01FF5330}"/>
              </a:ext>
            </a:extLst>
          </p:cNvPr>
          <p:cNvSpPr/>
          <p:nvPr/>
        </p:nvSpPr>
        <p:spPr>
          <a:xfrm>
            <a:off x="22163" y="-5891682"/>
            <a:ext cx="2302939" cy="246221"/>
          </a:xfrm>
          <a:prstGeom prst="rect">
            <a:avLst/>
          </a:prstGeom>
        </p:spPr>
        <p:txBody>
          <a:bodyPr wrap="square">
            <a:spAutoFit/>
          </a:bodyPr>
          <a:lstStyle/>
          <a:p>
            <a:r>
              <a:rPr lang="en-US" sz="1000" dirty="0" err="1">
                <a:solidFill>
                  <a:srgbClr val="000000"/>
                </a:solidFill>
                <a:latin typeface="Adobe Garamond Pro" panose="02020502060506020403" pitchFamily="18" charset="0"/>
              </a:rPr>
              <a:t>Listează</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argumentele</a:t>
            </a:r>
            <a:r>
              <a:rPr lang="en-US" sz="1000" dirty="0">
                <a:solidFill>
                  <a:srgbClr val="000000"/>
                </a:solidFill>
                <a:latin typeface="Adobe Garamond Pro" panose="02020502060506020403" pitchFamily="18" charset="0"/>
              </a:rPr>
              <a:t> pro </a:t>
            </a:r>
            <a:r>
              <a:rPr lang="en-US" sz="1000" dirty="0" err="1">
                <a:solidFill>
                  <a:srgbClr val="000000"/>
                </a:solidFill>
                <a:latin typeface="Adobe Garamond Pro" panose="02020502060506020403" pitchFamily="18" charset="0"/>
              </a:rPr>
              <a:t>și</a:t>
            </a:r>
            <a:r>
              <a:rPr lang="en-US" sz="1000" dirty="0">
                <a:solidFill>
                  <a:srgbClr val="000000"/>
                </a:solidFill>
                <a:latin typeface="Adobe Garamond Pro" panose="02020502060506020403" pitchFamily="18" charset="0"/>
              </a:rPr>
              <a:t> contra</a:t>
            </a:r>
            <a:endParaRPr lang="en-US" sz="1000" dirty="0">
              <a:solidFill>
                <a:srgbClr val="000000"/>
              </a:solidFill>
              <a:effectLst/>
              <a:latin typeface="Adobe Garamond Pro" panose="02020502060506020403" pitchFamily="18" charset="0"/>
            </a:endParaRPr>
          </a:p>
        </p:txBody>
      </p:sp>
      <p:sp>
        <p:nvSpPr>
          <p:cNvPr id="20" name="Rectangle 19">
            <a:extLst>
              <a:ext uri="{FF2B5EF4-FFF2-40B4-BE49-F238E27FC236}">
                <a16:creationId xmlns:a16="http://schemas.microsoft.com/office/drawing/2014/main" id="{8921E691-AAB7-D049-9989-C2C118A73D56}"/>
              </a:ext>
            </a:extLst>
          </p:cNvPr>
          <p:cNvSpPr/>
          <p:nvPr/>
        </p:nvSpPr>
        <p:spPr>
          <a:xfrm>
            <a:off x="22165" y="-5662329"/>
            <a:ext cx="2302938" cy="246221"/>
          </a:xfrm>
          <a:prstGeom prst="rect">
            <a:avLst/>
          </a:prstGeom>
        </p:spPr>
        <p:txBody>
          <a:bodyPr wrap="square">
            <a:spAutoFit/>
          </a:bodyPr>
          <a:lstStyle/>
          <a:p>
            <a:r>
              <a:rPr lang="en-US" sz="1000" dirty="0" err="1">
                <a:solidFill>
                  <a:srgbClr val="000000"/>
                </a:solidFill>
                <a:latin typeface="Adobe Garamond Pro" panose="02020502060506020403" pitchFamily="18" charset="0"/>
              </a:rPr>
              <a:t>Numără</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și</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evaluează</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argumentele</a:t>
            </a:r>
            <a:endParaRPr lang="en-US" sz="1000" dirty="0">
              <a:solidFill>
                <a:srgbClr val="000000"/>
              </a:solidFill>
              <a:effectLst/>
              <a:latin typeface="Adobe Garamond Pro" panose="02020502060506020403" pitchFamily="18" charset="0"/>
            </a:endParaRPr>
          </a:p>
        </p:txBody>
      </p:sp>
      <p:sp>
        <p:nvSpPr>
          <p:cNvPr id="21" name="Rectangle 20">
            <a:extLst>
              <a:ext uri="{FF2B5EF4-FFF2-40B4-BE49-F238E27FC236}">
                <a16:creationId xmlns:a16="http://schemas.microsoft.com/office/drawing/2014/main" id="{0B7E50C6-2C8A-BA47-B1D8-AC2A5B99CB76}"/>
              </a:ext>
            </a:extLst>
          </p:cNvPr>
          <p:cNvSpPr/>
          <p:nvPr/>
        </p:nvSpPr>
        <p:spPr>
          <a:xfrm>
            <a:off x="16483" y="-5412510"/>
            <a:ext cx="2048234" cy="246221"/>
          </a:xfrm>
          <a:prstGeom prst="rect">
            <a:avLst/>
          </a:prstGeom>
        </p:spPr>
        <p:txBody>
          <a:bodyPr wrap="square">
            <a:spAutoFit/>
          </a:bodyPr>
          <a:lstStyle/>
          <a:p>
            <a:r>
              <a:rPr lang="en-US" sz="1000" dirty="0" err="1">
                <a:solidFill>
                  <a:srgbClr val="000000"/>
                </a:solidFill>
                <a:latin typeface="Adobe Garamond Pro" panose="02020502060506020403" pitchFamily="18" charset="0"/>
              </a:rPr>
              <a:t>Gândește-te</a:t>
            </a:r>
            <a:r>
              <a:rPr lang="en-US" sz="1000" dirty="0">
                <a:solidFill>
                  <a:srgbClr val="000000"/>
                </a:solidFill>
                <a:latin typeface="Adobe Garamond Pro" panose="02020502060506020403" pitchFamily="18" charset="0"/>
              </a:rPr>
              <a:t> la </a:t>
            </a:r>
            <a:r>
              <a:rPr lang="en-US" sz="1000" dirty="0" err="1">
                <a:solidFill>
                  <a:srgbClr val="000000"/>
                </a:solidFill>
                <a:latin typeface="Adobe Garamond Pro" panose="02020502060506020403" pitchFamily="18" charset="0"/>
              </a:rPr>
              <a:t>ambele</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părți</a:t>
            </a:r>
            <a:endParaRPr lang="en-US" sz="1000" dirty="0">
              <a:solidFill>
                <a:srgbClr val="000000"/>
              </a:solidFill>
              <a:effectLst/>
              <a:latin typeface="Adobe Garamond Pro" panose="02020502060506020403" pitchFamily="18" charset="0"/>
            </a:endParaRPr>
          </a:p>
        </p:txBody>
      </p:sp>
      <p:sp>
        <p:nvSpPr>
          <p:cNvPr id="22" name="Rectangle 21">
            <a:extLst>
              <a:ext uri="{FF2B5EF4-FFF2-40B4-BE49-F238E27FC236}">
                <a16:creationId xmlns:a16="http://schemas.microsoft.com/office/drawing/2014/main" id="{12465393-9F17-C741-A762-0290ABD5EA2D}"/>
              </a:ext>
            </a:extLst>
          </p:cNvPr>
          <p:cNvSpPr/>
          <p:nvPr/>
        </p:nvSpPr>
        <p:spPr>
          <a:xfrm>
            <a:off x="30241" y="-5196544"/>
            <a:ext cx="1671073" cy="246221"/>
          </a:xfrm>
          <a:prstGeom prst="rect">
            <a:avLst/>
          </a:prstGeom>
        </p:spPr>
        <p:txBody>
          <a:bodyPr wrap="square">
            <a:spAutoFit/>
          </a:bodyPr>
          <a:lstStyle/>
          <a:p>
            <a:r>
              <a:rPr lang="en-US" sz="1000" dirty="0" err="1">
                <a:solidFill>
                  <a:srgbClr val="000000"/>
                </a:solidFill>
                <a:latin typeface="Adobe Garamond Pro" panose="02020502060506020403" pitchFamily="18" charset="0"/>
              </a:rPr>
              <a:t>Există</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contraexemple</a:t>
            </a:r>
            <a:r>
              <a:rPr lang="en-US" sz="1000" dirty="0">
                <a:solidFill>
                  <a:srgbClr val="000000"/>
                </a:solidFill>
                <a:latin typeface="Adobe Garamond Pro" panose="02020502060506020403" pitchFamily="18" charset="0"/>
              </a:rPr>
              <a:t>?</a:t>
            </a:r>
            <a:endParaRPr lang="en-US" sz="1000" dirty="0">
              <a:solidFill>
                <a:srgbClr val="000000"/>
              </a:solidFill>
              <a:effectLst/>
              <a:latin typeface="Adobe Garamond Pro" panose="02020502060506020403" pitchFamily="18" charset="0"/>
            </a:endParaRPr>
          </a:p>
        </p:txBody>
      </p:sp>
      <p:sp>
        <p:nvSpPr>
          <p:cNvPr id="23" name="Rectangle 22">
            <a:extLst>
              <a:ext uri="{FF2B5EF4-FFF2-40B4-BE49-F238E27FC236}">
                <a16:creationId xmlns:a16="http://schemas.microsoft.com/office/drawing/2014/main" id="{0DE00AF1-8028-D848-8963-34DFDF08F0D5}"/>
              </a:ext>
            </a:extLst>
          </p:cNvPr>
          <p:cNvSpPr/>
          <p:nvPr/>
        </p:nvSpPr>
        <p:spPr>
          <a:xfrm>
            <a:off x="0" y="-4481472"/>
            <a:ext cx="2404723" cy="246221"/>
          </a:xfrm>
          <a:prstGeom prst="rect">
            <a:avLst/>
          </a:prstGeom>
        </p:spPr>
        <p:txBody>
          <a:bodyPr wrap="square">
            <a:spAutoFit/>
          </a:bodyPr>
          <a:lstStyle/>
          <a:p>
            <a:r>
              <a:rPr lang="en-US" sz="1000" dirty="0">
                <a:solidFill>
                  <a:srgbClr val="000000"/>
                </a:solidFill>
                <a:latin typeface="Adobe Garamond Pro" panose="02020502060506020403" pitchFamily="18" charset="0"/>
              </a:rPr>
              <a:t>Care sunt </a:t>
            </a:r>
            <a:r>
              <a:rPr lang="en-US" sz="1000" dirty="0" err="1">
                <a:solidFill>
                  <a:srgbClr val="000000"/>
                </a:solidFill>
                <a:latin typeface="Adobe Garamond Pro" panose="02020502060506020403" pitchFamily="18" charset="0"/>
              </a:rPr>
              <a:t>consecințele</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principale</a:t>
            </a:r>
            <a:r>
              <a:rPr lang="en-US" sz="1000" dirty="0">
                <a:solidFill>
                  <a:srgbClr val="000000"/>
                </a:solidFill>
                <a:latin typeface="Adobe Garamond Pro" panose="02020502060506020403" pitchFamily="18" charset="0"/>
              </a:rPr>
              <a:t>?</a:t>
            </a:r>
            <a:endParaRPr lang="en-US" sz="1000" dirty="0">
              <a:solidFill>
                <a:srgbClr val="000000"/>
              </a:solidFill>
              <a:effectLst/>
              <a:latin typeface="Adobe Garamond Pro" panose="02020502060506020403" pitchFamily="18" charset="0"/>
            </a:endParaRPr>
          </a:p>
        </p:txBody>
      </p:sp>
      <p:sp>
        <p:nvSpPr>
          <p:cNvPr id="24" name="Rectangle 23">
            <a:extLst>
              <a:ext uri="{FF2B5EF4-FFF2-40B4-BE49-F238E27FC236}">
                <a16:creationId xmlns:a16="http://schemas.microsoft.com/office/drawing/2014/main" id="{7F29496A-B3EA-C146-89C2-1B7BD0BA8F17}"/>
              </a:ext>
            </a:extLst>
          </p:cNvPr>
          <p:cNvSpPr/>
          <p:nvPr/>
        </p:nvSpPr>
        <p:spPr>
          <a:xfrm>
            <a:off x="-8138" y="-4265506"/>
            <a:ext cx="2320692" cy="246221"/>
          </a:xfrm>
          <a:prstGeom prst="rect">
            <a:avLst/>
          </a:prstGeom>
        </p:spPr>
        <p:txBody>
          <a:bodyPr wrap="square">
            <a:spAutoFit/>
          </a:bodyPr>
          <a:lstStyle/>
          <a:p>
            <a:r>
              <a:rPr lang="en-US" sz="1000" dirty="0">
                <a:solidFill>
                  <a:srgbClr val="000000"/>
                </a:solidFill>
                <a:latin typeface="Adobe Garamond Pro" panose="02020502060506020403" pitchFamily="18" charset="0"/>
              </a:rPr>
              <a:t>Cum ne </a:t>
            </a:r>
            <a:r>
              <a:rPr lang="en-US" sz="1000" dirty="0" err="1">
                <a:solidFill>
                  <a:srgbClr val="000000"/>
                </a:solidFill>
                <a:latin typeface="Adobe Garamond Pro" panose="02020502060506020403" pitchFamily="18" charset="0"/>
              </a:rPr>
              <a:t>afectează</a:t>
            </a:r>
            <a:r>
              <a:rPr lang="en-US" sz="1000" dirty="0">
                <a:solidFill>
                  <a:srgbClr val="000000"/>
                </a:solidFill>
                <a:latin typeface="Adobe Garamond Pro" panose="02020502060506020403" pitchFamily="18" charset="0"/>
              </a:rPr>
              <a:t>? Este </a:t>
            </a:r>
            <a:r>
              <a:rPr lang="en-US" sz="1000" dirty="0" err="1">
                <a:solidFill>
                  <a:srgbClr val="000000"/>
                </a:solidFill>
                <a:latin typeface="Adobe Garamond Pro" panose="02020502060506020403" pitchFamily="18" charset="0"/>
              </a:rPr>
              <a:t>folositoare</a:t>
            </a:r>
            <a:r>
              <a:rPr lang="en-US" sz="1000" dirty="0">
                <a:solidFill>
                  <a:srgbClr val="000000"/>
                </a:solidFill>
                <a:latin typeface="Adobe Garamond Pro" panose="02020502060506020403" pitchFamily="18" charset="0"/>
              </a:rPr>
              <a:t>?</a:t>
            </a:r>
            <a:endParaRPr lang="en-US" sz="1000" dirty="0">
              <a:solidFill>
                <a:srgbClr val="000000"/>
              </a:solidFill>
              <a:effectLst/>
              <a:latin typeface="Adobe Garamond Pro" panose="02020502060506020403" pitchFamily="18" charset="0"/>
            </a:endParaRPr>
          </a:p>
        </p:txBody>
      </p:sp>
      <p:sp>
        <p:nvSpPr>
          <p:cNvPr id="25" name="Rectangle 24">
            <a:extLst>
              <a:ext uri="{FF2B5EF4-FFF2-40B4-BE49-F238E27FC236}">
                <a16:creationId xmlns:a16="http://schemas.microsoft.com/office/drawing/2014/main" id="{C074F7DF-1CC8-0F4B-B2BC-569ECEF7A277}"/>
              </a:ext>
            </a:extLst>
          </p:cNvPr>
          <p:cNvSpPr/>
          <p:nvPr/>
        </p:nvSpPr>
        <p:spPr>
          <a:xfrm>
            <a:off x="1" y="-4049540"/>
            <a:ext cx="2115620" cy="246221"/>
          </a:xfrm>
          <a:prstGeom prst="rect">
            <a:avLst/>
          </a:prstGeom>
        </p:spPr>
        <p:txBody>
          <a:bodyPr wrap="square">
            <a:spAutoFit/>
          </a:bodyPr>
          <a:lstStyle/>
          <a:p>
            <a:r>
              <a:rPr lang="en-US" sz="1000" dirty="0">
                <a:solidFill>
                  <a:srgbClr val="000000"/>
                </a:solidFill>
                <a:latin typeface="Adobe Garamond Pro" panose="02020502060506020403" pitchFamily="18" charset="0"/>
              </a:rPr>
              <a:t>Am </a:t>
            </a:r>
            <a:r>
              <a:rPr lang="en-US" sz="1000" dirty="0" err="1">
                <a:solidFill>
                  <a:srgbClr val="000000"/>
                </a:solidFill>
                <a:latin typeface="Adobe Garamond Pro" panose="02020502060506020403" pitchFamily="18" charset="0"/>
              </a:rPr>
              <a:t>aflat</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ceva</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nou</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și</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interesant</a:t>
            </a:r>
            <a:r>
              <a:rPr lang="en-US" sz="1000" dirty="0">
                <a:solidFill>
                  <a:srgbClr val="000000"/>
                </a:solidFill>
                <a:latin typeface="Adobe Garamond Pro" panose="02020502060506020403" pitchFamily="18" charset="0"/>
              </a:rPr>
              <a:t>?</a:t>
            </a:r>
            <a:endParaRPr lang="en-US" sz="1000" dirty="0">
              <a:solidFill>
                <a:srgbClr val="000000"/>
              </a:solidFill>
              <a:effectLst/>
              <a:latin typeface="Adobe Garamond Pro" panose="02020502060506020403" pitchFamily="18" charset="0"/>
            </a:endParaRPr>
          </a:p>
        </p:txBody>
      </p:sp>
      <p:sp>
        <p:nvSpPr>
          <p:cNvPr id="26" name="Rectangle 25">
            <a:extLst>
              <a:ext uri="{FF2B5EF4-FFF2-40B4-BE49-F238E27FC236}">
                <a16:creationId xmlns:a16="http://schemas.microsoft.com/office/drawing/2014/main" id="{93F4D378-ED57-574B-8896-D900EE4227DC}"/>
              </a:ext>
            </a:extLst>
          </p:cNvPr>
          <p:cNvSpPr/>
          <p:nvPr/>
        </p:nvSpPr>
        <p:spPr>
          <a:xfrm>
            <a:off x="-8138" y="-3557649"/>
            <a:ext cx="2865159" cy="246221"/>
          </a:xfrm>
          <a:prstGeom prst="rect">
            <a:avLst/>
          </a:prstGeom>
        </p:spPr>
        <p:txBody>
          <a:bodyPr wrap="square">
            <a:spAutoFit/>
          </a:bodyPr>
          <a:lstStyle/>
          <a:p>
            <a:r>
              <a:rPr lang="en-US" sz="1000" dirty="0">
                <a:solidFill>
                  <a:srgbClr val="000000"/>
                </a:solidFill>
                <a:latin typeface="Adobe Garamond Pro" panose="02020502060506020403" pitchFamily="18" charset="0"/>
              </a:rPr>
              <a:t>Ce </a:t>
            </a:r>
            <a:r>
              <a:rPr lang="en-US" sz="1000" dirty="0" err="1">
                <a:solidFill>
                  <a:srgbClr val="000000"/>
                </a:solidFill>
                <a:latin typeface="Adobe Garamond Pro" panose="02020502060506020403" pitchFamily="18" charset="0"/>
              </a:rPr>
              <a:t>alte</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informații</a:t>
            </a:r>
            <a:r>
              <a:rPr lang="en-US" sz="1000" dirty="0">
                <a:solidFill>
                  <a:srgbClr val="000000"/>
                </a:solidFill>
                <a:latin typeface="Adobe Garamond Pro" panose="02020502060506020403" pitchFamily="18" charset="0"/>
              </a:rPr>
              <a:t> pot fi </a:t>
            </a:r>
            <a:r>
              <a:rPr lang="en-US" sz="1000" dirty="0" err="1">
                <a:solidFill>
                  <a:srgbClr val="000000"/>
                </a:solidFill>
                <a:latin typeface="Adobe Garamond Pro" panose="02020502060506020403" pitchFamily="18" charset="0"/>
              </a:rPr>
              <a:t>relevante</a:t>
            </a:r>
            <a:r>
              <a:rPr lang="en-US" sz="1000" dirty="0">
                <a:solidFill>
                  <a:srgbClr val="000000"/>
                </a:solidFill>
                <a:latin typeface="Adobe Garamond Pro" panose="02020502060506020403" pitchFamily="18" charset="0"/>
              </a:rPr>
              <a:t>?</a:t>
            </a:r>
            <a:endParaRPr lang="en-US" sz="1000" dirty="0">
              <a:solidFill>
                <a:srgbClr val="000000"/>
              </a:solidFill>
              <a:effectLst/>
              <a:latin typeface="Adobe Garamond Pro" panose="02020502060506020403" pitchFamily="18" charset="0"/>
            </a:endParaRPr>
          </a:p>
        </p:txBody>
      </p:sp>
      <p:sp>
        <p:nvSpPr>
          <p:cNvPr id="27" name="Rectangle 26">
            <a:extLst>
              <a:ext uri="{FF2B5EF4-FFF2-40B4-BE49-F238E27FC236}">
                <a16:creationId xmlns:a16="http://schemas.microsoft.com/office/drawing/2014/main" id="{C198CFAD-A49E-074E-B8F3-72C541F17983}"/>
              </a:ext>
            </a:extLst>
          </p:cNvPr>
          <p:cNvSpPr/>
          <p:nvPr/>
        </p:nvSpPr>
        <p:spPr>
          <a:xfrm>
            <a:off x="-8138" y="-3299559"/>
            <a:ext cx="2605882" cy="246221"/>
          </a:xfrm>
          <a:prstGeom prst="rect">
            <a:avLst/>
          </a:prstGeom>
        </p:spPr>
        <p:txBody>
          <a:bodyPr wrap="square">
            <a:spAutoFit/>
          </a:bodyPr>
          <a:lstStyle/>
          <a:p>
            <a:r>
              <a:rPr lang="en-US" sz="1000" dirty="0" err="1">
                <a:solidFill>
                  <a:srgbClr val="000000"/>
                </a:solidFill>
                <a:latin typeface="Adobe Garamond Pro" panose="02020502060506020403" pitchFamily="18" charset="0"/>
              </a:rPr>
              <a:t>Există</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cazuri</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similare</a:t>
            </a:r>
            <a:r>
              <a:rPr lang="en-US" sz="1000" dirty="0">
                <a:solidFill>
                  <a:srgbClr val="000000"/>
                </a:solidFill>
                <a:latin typeface="Adobe Garamond Pro" panose="02020502060506020403" pitchFamily="18" charset="0"/>
              </a:rPr>
              <a:t> la care </a:t>
            </a:r>
            <a:r>
              <a:rPr lang="en-US" sz="1000" dirty="0" err="1">
                <a:solidFill>
                  <a:srgbClr val="000000"/>
                </a:solidFill>
                <a:latin typeface="Adobe Garamond Pro" panose="02020502060506020403" pitchFamily="18" charset="0"/>
              </a:rPr>
              <a:t>să</a:t>
            </a:r>
            <a:r>
              <a:rPr lang="en-US" sz="1000" dirty="0">
                <a:solidFill>
                  <a:srgbClr val="000000"/>
                </a:solidFill>
                <a:latin typeface="Adobe Garamond Pro" panose="02020502060506020403" pitchFamily="18" charset="0"/>
              </a:rPr>
              <a:t> </a:t>
            </a:r>
            <a:r>
              <a:rPr lang="en-US" sz="1000" dirty="0" err="1">
                <a:solidFill>
                  <a:srgbClr val="000000"/>
                </a:solidFill>
                <a:latin typeface="Adobe Garamond Pro" panose="02020502060506020403" pitchFamily="18" charset="0"/>
              </a:rPr>
              <a:t>mă</a:t>
            </a:r>
            <a:r>
              <a:rPr lang="en-US" sz="1000" dirty="0">
                <a:solidFill>
                  <a:srgbClr val="000000"/>
                </a:solidFill>
                <a:latin typeface="Adobe Garamond Pro" panose="02020502060506020403" pitchFamily="18" charset="0"/>
              </a:rPr>
              <a:t> pot </a:t>
            </a:r>
            <a:r>
              <a:rPr lang="en-US" sz="1000" dirty="0" err="1">
                <a:solidFill>
                  <a:srgbClr val="000000"/>
                </a:solidFill>
                <a:latin typeface="Adobe Garamond Pro" panose="02020502060506020403" pitchFamily="18" charset="0"/>
              </a:rPr>
              <a:t>gândi</a:t>
            </a:r>
            <a:r>
              <a:rPr lang="en-US" sz="1000" dirty="0">
                <a:solidFill>
                  <a:srgbClr val="000000"/>
                </a:solidFill>
                <a:latin typeface="Adobe Garamond Pro" panose="02020502060506020403" pitchFamily="18" charset="0"/>
              </a:rPr>
              <a:t>?</a:t>
            </a:r>
            <a:endParaRPr lang="en-US" sz="1000" dirty="0">
              <a:solidFill>
                <a:srgbClr val="000000"/>
              </a:solidFill>
              <a:effectLst/>
              <a:latin typeface="Adobe Garamond Pro" panose="02020502060506020403" pitchFamily="18" charset="0"/>
            </a:endParaRPr>
          </a:p>
        </p:txBody>
      </p:sp>
      <p:sp>
        <p:nvSpPr>
          <p:cNvPr id="28" name="TextBox 27">
            <a:extLst>
              <a:ext uri="{FF2B5EF4-FFF2-40B4-BE49-F238E27FC236}">
                <a16:creationId xmlns:a16="http://schemas.microsoft.com/office/drawing/2014/main" id="{8C9DB044-F190-BC4B-ABF7-9762D508C31B}"/>
              </a:ext>
            </a:extLst>
          </p:cNvPr>
          <p:cNvSpPr txBox="1"/>
          <p:nvPr/>
        </p:nvSpPr>
        <p:spPr>
          <a:xfrm>
            <a:off x="5890690" y="-2991257"/>
            <a:ext cx="5916674" cy="400110"/>
          </a:xfrm>
          <a:prstGeom prst="rect">
            <a:avLst/>
          </a:prstGeom>
          <a:noFill/>
        </p:spPr>
        <p:txBody>
          <a:bodyPr wrap="square" rtlCol="0">
            <a:spAutoFit/>
          </a:bodyPr>
          <a:lstStyle/>
          <a:p>
            <a:r>
              <a:rPr lang="en-US" sz="1000" dirty="0">
                <a:latin typeface="Adobe Garamond Pro" panose="02020502060506020403" pitchFamily="18" charset="0"/>
              </a:rPr>
              <a:t>Fragment din „Rick Potion #9“, </a:t>
            </a:r>
            <a:r>
              <a:rPr lang="en-US" sz="1000" i="1" dirty="0">
                <a:latin typeface="Adobe Garamond Pro" panose="02020502060506020403" pitchFamily="18" charset="0"/>
              </a:rPr>
              <a:t>Rick and Morty</a:t>
            </a:r>
            <a:r>
              <a:rPr lang="en-US" sz="1000" dirty="0">
                <a:latin typeface="Adobe Garamond Pro" panose="02020502060506020403" pitchFamily="18" charset="0"/>
              </a:rPr>
              <a:t>, I, 2014</a:t>
            </a:r>
          </a:p>
          <a:p>
            <a:r>
              <a:rPr lang="en-US" sz="1000" dirty="0">
                <a:latin typeface="Adobe Garamond Pro" panose="02020502060506020403" pitchFamily="18" charset="0"/>
              </a:rPr>
              <a:t>s</a:t>
            </a:r>
            <a:r>
              <a:rPr lang="en-RO" sz="1000" dirty="0">
                <a:latin typeface="Adobe Garamond Pro" panose="02020502060506020403" pitchFamily="18" charset="0"/>
              </a:rPr>
              <a:t>ursa: </a:t>
            </a:r>
            <a:r>
              <a:rPr lang="en-US" sz="1000" dirty="0">
                <a:latin typeface="Adobe Garamond Pro" panose="02020502060506020403" pitchFamily="18" charset="0"/>
              </a:rPr>
              <a:t>https://</a:t>
            </a:r>
            <a:r>
              <a:rPr lang="en-US" sz="1000" dirty="0" err="1">
                <a:latin typeface="Adobe Garamond Pro" panose="02020502060506020403" pitchFamily="18" charset="0"/>
              </a:rPr>
              <a:t>www.youtube.com</a:t>
            </a:r>
            <a:r>
              <a:rPr lang="en-US" sz="1000" dirty="0">
                <a:latin typeface="Adobe Garamond Pro" panose="02020502060506020403" pitchFamily="18" charset="0"/>
              </a:rPr>
              <a:t>/</a:t>
            </a:r>
            <a:r>
              <a:rPr lang="en-US" sz="1000" dirty="0" err="1">
                <a:latin typeface="Adobe Garamond Pro" panose="02020502060506020403" pitchFamily="18" charset="0"/>
              </a:rPr>
              <a:t>watch?v</a:t>
            </a:r>
            <a:r>
              <a:rPr lang="en-US" sz="1000" dirty="0">
                <a:latin typeface="Adobe Garamond Pro" panose="02020502060506020403" pitchFamily="18" charset="0"/>
              </a:rPr>
              <a:t>=0rWunrNejmA</a:t>
            </a:r>
            <a:endParaRPr lang="en-RO" sz="1000" dirty="0">
              <a:latin typeface="Adobe Garamond Pro" panose="02020502060506020403" pitchFamily="18" charset="0"/>
            </a:endParaRPr>
          </a:p>
        </p:txBody>
      </p:sp>
      <p:sp>
        <p:nvSpPr>
          <p:cNvPr id="29" name="TextBox 28">
            <a:extLst>
              <a:ext uri="{FF2B5EF4-FFF2-40B4-BE49-F238E27FC236}">
                <a16:creationId xmlns:a16="http://schemas.microsoft.com/office/drawing/2014/main" id="{D5BE21AD-F1E0-8E41-A157-5BA54F6A43D7}"/>
              </a:ext>
            </a:extLst>
          </p:cNvPr>
          <p:cNvSpPr txBox="1"/>
          <p:nvPr/>
        </p:nvSpPr>
        <p:spPr>
          <a:xfrm>
            <a:off x="3909196" y="-6169306"/>
            <a:ext cx="6410461" cy="765594"/>
          </a:xfrm>
          <a:prstGeom prst="rect">
            <a:avLst/>
          </a:prstGeom>
          <a:noFill/>
        </p:spPr>
        <p:txBody>
          <a:bodyPr wrap="square" rtlCol="0">
            <a:spAutoFit/>
          </a:bodyPr>
          <a:lstStyle/>
          <a:p>
            <a:pPr>
              <a:lnSpc>
                <a:spcPct val="150000"/>
              </a:lnSpc>
            </a:pPr>
            <a:r>
              <a:rPr lang="en-RO" sz="1000" dirty="0">
                <a:latin typeface="Adobe Garamond Pro" panose="02020502060506020403" pitchFamily="18" charset="0"/>
              </a:rPr>
              <a:t>Ascultă, Morty, îmi pare rău să-ți zic asta, însă ceea ce oamenii numesc „dragoste“ este o reacție chimică care constrânge animalele să se reproducă. Te lovește puternic, Morty, apoi se disipă lent și te lasă blocat într-o căsnicie care se destramă. Am trecut prin asta, părinții tăi o să treacă prin asta. Rupe cercul, Morty! Ieși din el! Focalizează-te pe știință!</a:t>
            </a:r>
          </a:p>
        </p:txBody>
      </p:sp>
      <p:graphicFrame>
        <p:nvGraphicFramePr>
          <p:cNvPr id="2" name="Table 3">
            <a:extLst>
              <a:ext uri="{FF2B5EF4-FFF2-40B4-BE49-F238E27FC236}">
                <a16:creationId xmlns:a16="http://schemas.microsoft.com/office/drawing/2014/main" id="{1BF91052-F0DF-7649-9705-F727D12D64B9}"/>
              </a:ext>
            </a:extLst>
          </p:cNvPr>
          <p:cNvGraphicFramePr>
            <a:graphicFrameLocks noGrp="1"/>
          </p:cNvGraphicFramePr>
          <p:nvPr>
            <p:extLst>
              <p:ext uri="{D42A27DB-BD31-4B8C-83A1-F6EECF244321}">
                <p14:modId xmlns:p14="http://schemas.microsoft.com/office/powerpoint/2010/main" val="2276890764"/>
              </p:ext>
            </p:extLst>
          </p:nvPr>
        </p:nvGraphicFramePr>
        <p:xfrm>
          <a:off x="3018317" y="1468803"/>
          <a:ext cx="9173684" cy="5052060"/>
        </p:xfrm>
        <a:graphic>
          <a:graphicData uri="http://schemas.openxmlformats.org/drawingml/2006/table">
            <a:tbl>
              <a:tblPr firstRow="1" bandRow="1">
                <a:tableStyleId>{2D5ABB26-0587-4C30-8999-92F81FD0307C}</a:tableStyleId>
              </a:tblPr>
              <a:tblGrid>
                <a:gridCol w="2492797">
                  <a:extLst>
                    <a:ext uri="{9D8B030D-6E8A-4147-A177-3AD203B41FA5}">
                      <a16:colId xmlns:a16="http://schemas.microsoft.com/office/drawing/2014/main" val="2811966465"/>
                    </a:ext>
                  </a:extLst>
                </a:gridCol>
                <a:gridCol w="2114329">
                  <a:extLst>
                    <a:ext uri="{9D8B030D-6E8A-4147-A177-3AD203B41FA5}">
                      <a16:colId xmlns:a16="http://schemas.microsoft.com/office/drawing/2014/main" val="2443199889"/>
                    </a:ext>
                  </a:extLst>
                </a:gridCol>
                <a:gridCol w="2073728">
                  <a:extLst>
                    <a:ext uri="{9D8B030D-6E8A-4147-A177-3AD203B41FA5}">
                      <a16:colId xmlns:a16="http://schemas.microsoft.com/office/drawing/2014/main" val="2783595928"/>
                    </a:ext>
                  </a:extLst>
                </a:gridCol>
                <a:gridCol w="2492830">
                  <a:extLst>
                    <a:ext uri="{9D8B030D-6E8A-4147-A177-3AD203B41FA5}">
                      <a16:colId xmlns:a16="http://schemas.microsoft.com/office/drawing/2014/main" val="2890120747"/>
                    </a:ext>
                  </a:extLst>
                </a:gridCol>
              </a:tblGrid>
              <a:tr h="293952">
                <a:tc>
                  <a:txBody>
                    <a:bodyPr/>
                    <a:lstStyle/>
                    <a:p>
                      <a:pPr algn="ctr">
                        <a:lnSpc>
                          <a:spcPct val="150000"/>
                        </a:lnSpc>
                      </a:pPr>
                      <a:r>
                        <a:rPr lang="en-RO" b="1" dirty="0">
                          <a:latin typeface="Adobe Garamond Pro Bold" panose="02020502060506020403" pitchFamily="18" charset="0"/>
                        </a:rPr>
                        <a:t>Cantitate</a:t>
                      </a:r>
                    </a:p>
                  </a:txBody>
                  <a:tcPr/>
                </a:tc>
                <a:tc>
                  <a:txBody>
                    <a:bodyPr/>
                    <a:lstStyle/>
                    <a:p>
                      <a:pPr algn="ctr">
                        <a:lnSpc>
                          <a:spcPct val="150000"/>
                        </a:lnSpc>
                      </a:pPr>
                      <a:r>
                        <a:rPr lang="en-RO" b="1" dirty="0">
                          <a:latin typeface="Adobe Garamond Pro Bold" panose="02020502060506020403" pitchFamily="18" charset="0"/>
                        </a:rPr>
                        <a:t>Calitate</a:t>
                      </a:r>
                    </a:p>
                  </a:txBody>
                  <a:tcPr/>
                </a:tc>
                <a:tc>
                  <a:txBody>
                    <a:bodyPr/>
                    <a:lstStyle/>
                    <a:p>
                      <a:pPr algn="ctr">
                        <a:lnSpc>
                          <a:spcPct val="150000"/>
                        </a:lnSpc>
                      </a:pPr>
                      <a:r>
                        <a:rPr lang="en-RO" b="1" dirty="0">
                          <a:latin typeface="Adobe Garamond Pro Bold" panose="02020502060506020403" pitchFamily="18" charset="0"/>
                        </a:rPr>
                        <a:t>Relație</a:t>
                      </a:r>
                    </a:p>
                  </a:txBody>
                  <a:tcPr/>
                </a:tc>
                <a:tc>
                  <a:txBody>
                    <a:bodyPr/>
                    <a:lstStyle/>
                    <a:p>
                      <a:pPr algn="ctr">
                        <a:lnSpc>
                          <a:spcPct val="150000"/>
                        </a:lnSpc>
                      </a:pPr>
                      <a:r>
                        <a:rPr lang="en-RO" b="1" dirty="0">
                          <a:latin typeface="Adobe Garamond Pro Bold" panose="02020502060506020403" pitchFamily="18" charset="0"/>
                        </a:rPr>
                        <a:t>Modalitate</a:t>
                      </a:r>
                    </a:p>
                  </a:txBody>
                  <a:tcPr/>
                </a:tc>
                <a:extLst>
                  <a:ext uri="{0D108BD9-81ED-4DB2-BD59-A6C34878D82A}">
                    <a16:rowId xmlns:a16="http://schemas.microsoft.com/office/drawing/2014/main" val="2676129315"/>
                  </a:ext>
                </a:extLst>
              </a:tr>
              <a:tr h="3334145">
                <a:tc>
                  <a:txBody>
                    <a:bodyPr/>
                    <a:lstStyle/>
                    <a:p>
                      <a:pPr marL="0" indent="-285750">
                        <a:lnSpc>
                          <a:spcPct val="150000"/>
                        </a:lnSpc>
                        <a:buFont typeface="Arial" panose="020B0604020202020204" pitchFamily="34" charset="0"/>
                        <a:buChar char="•"/>
                      </a:pPr>
                      <a:r>
                        <a:rPr lang="en-RO" dirty="0">
                          <a:latin typeface="Adobe Garamond Pro" panose="02020502060506020403" pitchFamily="18" charset="0"/>
                        </a:rPr>
                        <a:t>Fii cât mai </a:t>
                      </a:r>
                      <a:r>
                        <a:rPr lang="en-RO" i="1" dirty="0">
                          <a:latin typeface="Adobe Garamond Pro" panose="02020502060506020403" pitchFamily="18" charset="0"/>
                        </a:rPr>
                        <a:t>informativ</a:t>
                      </a:r>
                      <a:r>
                        <a:rPr lang="en-RO" dirty="0">
                          <a:latin typeface="Adobe Garamond Pro" panose="02020502060506020403" pitchFamily="18" charset="0"/>
                        </a:rPr>
                        <a:t> cu putință față de scop.</a:t>
                      </a:r>
                    </a:p>
                    <a:p>
                      <a:pPr marL="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RO" dirty="0">
                          <a:latin typeface="Adobe Garamond Pro" panose="02020502060506020403" pitchFamily="18" charset="0"/>
                        </a:rPr>
                        <a:t>Nu fi mai informativ decât este necesar.</a:t>
                      </a:r>
                    </a:p>
                  </a:txBody>
                  <a:tcPr/>
                </a:tc>
                <a:tc>
                  <a:txBody>
                    <a:bodyPr/>
                    <a:lstStyle/>
                    <a:p>
                      <a:pPr marL="0" indent="-285750">
                        <a:lnSpc>
                          <a:spcPct val="150000"/>
                        </a:lnSpc>
                        <a:buFont typeface="Arial" panose="020B0604020202020204" pitchFamily="34" charset="0"/>
                        <a:buChar char="•"/>
                      </a:pPr>
                      <a:r>
                        <a:rPr lang="en-RO" dirty="0">
                          <a:latin typeface="Adobe Garamond Pro" panose="02020502060506020403" pitchFamily="18" charset="0"/>
                        </a:rPr>
                        <a:t>Nu susține ceva ce crezi că este fals.</a:t>
                      </a:r>
                    </a:p>
                    <a:p>
                      <a:pPr marL="0" indent="-285750">
                        <a:lnSpc>
                          <a:spcPct val="150000"/>
                        </a:lnSpc>
                        <a:buFont typeface="Arial" panose="020B0604020202020204" pitchFamily="34" charset="0"/>
                        <a:buChar char="•"/>
                      </a:pPr>
                      <a:r>
                        <a:rPr lang="en-RO" dirty="0">
                          <a:latin typeface="Adobe Garamond Pro" panose="02020502060506020403" pitchFamily="18" charset="0"/>
                        </a:rPr>
                        <a:t>Nu susține ceva pentru care nu ai </a:t>
                      </a:r>
                      <a:r>
                        <a:rPr lang="en-RO" i="1" dirty="0">
                          <a:latin typeface="Adobe Garamond Pro" panose="02020502060506020403" pitchFamily="18" charset="0"/>
                        </a:rPr>
                        <a:t>destule evidențe.</a:t>
                      </a:r>
                    </a:p>
                  </a:txBody>
                  <a:tcPr/>
                </a:tc>
                <a:tc>
                  <a:txBody>
                    <a:bodyPr/>
                    <a:lstStyle/>
                    <a:p>
                      <a:pPr marL="0" indent="-285750">
                        <a:lnSpc>
                          <a:spcPct val="150000"/>
                        </a:lnSpc>
                        <a:buFont typeface="Arial" panose="020B0604020202020204" pitchFamily="34" charset="0"/>
                        <a:buChar char="•"/>
                      </a:pPr>
                      <a:r>
                        <a:rPr lang="en-RO" dirty="0">
                          <a:latin typeface="Adobe Garamond Pro" panose="02020502060506020403" pitchFamily="18" charset="0"/>
                        </a:rPr>
                        <a:t>Ceea ce enunți trebuie să fie </a:t>
                      </a:r>
                      <a:r>
                        <a:rPr lang="en-RO" i="1" dirty="0">
                          <a:latin typeface="Adobe Garamond Pro" panose="02020502060506020403" pitchFamily="18" charset="0"/>
                        </a:rPr>
                        <a:t>relevant</a:t>
                      </a:r>
                      <a:r>
                        <a:rPr lang="en-RO" dirty="0">
                          <a:latin typeface="Adobe Garamond Pro" panose="02020502060506020403" pitchFamily="18" charset="0"/>
                        </a:rPr>
                        <a:t> față de scop.</a:t>
                      </a:r>
                    </a:p>
                  </a:txBody>
                  <a:tcPr/>
                </a:tc>
                <a:tc>
                  <a:txBody>
                    <a:bodyPr/>
                    <a:lstStyle/>
                    <a:p>
                      <a:pPr marL="0" indent="-285750">
                        <a:lnSpc>
                          <a:spcPct val="150000"/>
                        </a:lnSpc>
                        <a:buFont typeface="Arial" panose="020B0604020202020204" pitchFamily="34" charset="0"/>
                        <a:buChar char="•"/>
                      </a:pPr>
                      <a:r>
                        <a:rPr lang="en-RO" dirty="0">
                          <a:latin typeface="Adobe Garamond Pro" panose="02020502060506020403" pitchFamily="18" charset="0"/>
                        </a:rPr>
                        <a:t>Ceea ce enunți trebuie să fie cât mai </a:t>
                      </a:r>
                      <a:r>
                        <a:rPr lang="en-RO" i="1" dirty="0">
                          <a:latin typeface="Adobe Garamond Pro" panose="02020502060506020403" pitchFamily="18" charset="0"/>
                        </a:rPr>
                        <a:t>transparent</a:t>
                      </a:r>
                      <a:r>
                        <a:rPr lang="en-RO" dirty="0">
                          <a:latin typeface="Adobe Garamond Pro" panose="02020502060506020403" pitchFamily="18" charset="0"/>
                        </a:rPr>
                        <a:t>, adică:</a:t>
                      </a:r>
                    </a:p>
                    <a:p>
                      <a:pPr marL="540000" lvl="1" indent="-285750">
                        <a:lnSpc>
                          <a:spcPct val="150000"/>
                        </a:lnSpc>
                        <a:buFont typeface="Arial" panose="020B0604020202020204" pitchFamily="34" charset="0"/>
                        <a:buChar char="•"/>
                      </a:pPr>
                      <a:r>
                        <a:rPr lang="en-US" dirty="0">
                          <a:latin typeface="Adobe Garamond Pro" panose="02020502060506020403" pitchFamily="18" charset="0"/>
                        </a:rPr>
                        <a:t>e</a:t>
                      </a:r>
                      <a:r>
                        <a:rPr lang="en-RO" dirty="0">
                          <a:latin typeface="Adobe Garamond Pro" panose="02020502060506020403" pitchFamily="18" charset="0"/>
                        </a:rPr>
                        <a:t>vită expresiile obscure</a:t>
                      </a:r>
                    </a:p>
                    <a:p>
                      <a:pPr marL="540000" lvl="1" indent="-285750">
                        <a:lnSpc>
                          <a:spcPct val="150000"/>
                        </a:lnSpc>
                        <a:buFont typeface="Arial" panose="020B0604020202020204" pitchFamily="34" charset="0"/>
                        <a:buChar char="•"/>
                      </a:pPr>
                      <a:r>
                        <a:rPr lang="en-US" dirty="0">
                          <a:latin typeface="Adobe Garamond Pro" panose="02020502060506020403" pitchFamily="18" charset="0"/>
                        </a:rPr>
                        <a:t>e</a:t>
                      </a:r>
                      <a:r>
                        <a:rPr lang="en-RO" dirty="0">
                          <a:latin typeface="Adobe Garamond Pro" panose="02020502060506020403" pitchFamily="18" charset="0"/>
                        </a:rPr>
                        <a:t>vită ambiguitatea</a:t>
                      </a:r>
                    </a:p>
                    <a:p>
                      <a:pPr marL="540000" lvl="1" indent="-285750">
                        <a:lnSpc>
                          <a:spcPct val="150000"/>
                        </a:lnSpc>
                        <a:buFont typeface="Arial" panose="020B0604020202020204" pitchFamily="34" charset="0"/>
                        <a:buChar char="•"/>
                      </a:pPr>
                      <a:r>
                        <a:rPr lang="en-US" dirty="0" err="1">
                          <a:latin typeface="Adobe Garamond Pro" panose="02020502060506020403" pitchFamily="18" charset="0"/>
                        </a:rPr>
                        <a:t>evită</a:t>
                      </a:r>
                      <a:r>
                        <a:rPr lang="en-US" dirty="0">
                          <a:latin typeface="Adobe Garamond Pro" panose="02020502060506020403" pitchFamily="18" charset="0"/>
                        </a:rPr>
                        <a:t> </a:t>
                      </a:r>
                      <a:r>
                        <a:rPr lang="en-US" dirty="0" err="1">
                          <a:latin typeface="Adobe Garamond Pro" panose="02020502060506020403" pitchFamily="18" charset="0"/>
                        </a:rPr>
                        <a:t>limbajul</a:t>
                      </a:r>
                      <a:r>
                        <a:rPr lang="en-US" dirty="0">
                          <a:latin typeface="Adobe Garamond Pro" panose="02020502060506020403" pitchFamily="18" charset="0"/>
                        </a:rPr>
                        <a:t> </a:t>
                      </a:r>
                      <a:r>
                        <a:rPr lang="en-US" dirty="0" err="1">
                          <a:latin typeface="Adobe Garamond Pro" panose="02020502060506020403" pitchFamily="18" charset="0"/>
                        </a:rPr>
                        <a:t>pretențios</a:t>
                      </a:r>
                      <a:endParaRPr lang="en-US" dirty="0">
                        <a:latin typeface="Adobe Garamond Pro" panose="02020502060506020403" pitchFamily="18" charset="0"/>
                      </a:endParaRPr>
                    </a:p>
                    <a:p>
                      <a:pPr marL="540000" lvl="1" indent="-285750">
                        <a:lnSpc>
                          <a:spcPct val="150000"/>
                        </a:lnSpc>
                        <a:buFont typeface="Arial" panose="020B0604020202020204" pitchFamily="34" charset="0"/>
                        <a:buChar char="•"/>
                      </a:pPr>
                      <a:r>
                        <a:rPr lang="en-US" dirty="0" err="1">
                          <a:latin typeface="Adobe Garamond Pro" panose="02020502060506020403" pitchFamily="18" charset="0"/>
                        </a:rPr>
                        <a:t>fii</a:t>
                      </a:r>
                      <a:r>
                        <a:rPr lang="en-US" dirty="0">
                          <a:latin typeface="Adobe Garamond Pro" panose="02020502060506020403" pitchFamily="18" charset="0"/>
                        </a:rPr>
                        <a:t> </a:t>
                      </a:r>
                      <a:r>
                        <a:rPr lang="en-US" dirty="0" err="1">
                          <a:latin typeface="Adobe Garamond Pro" panose="02020502060506020403" pitchFamily="18" charset="0"/>
                        </a:rPr>
                        <a:t>ordonat</a:t>
                      </a:r>
                      <a:r>
                        <a:rPr lang="en-US" dirty="0">
                          <a:latin typeface="Adobe Garamond Pro" panose="02020502060506020403" pitchFamily="18" charset="0"/>
                        </a:rPr>
                        <a:t> </a:t>
                      </a:r>
                      <a:r>
                        <a:rPr lang="en-US" dirty="0" err="1">
                          <a:latin typeface="Adobe Garamond Pro" panose="02020502060506020403" pitchFamily="18" charset="0"/>
                        </a:rPr>
                        <a:t>în</a:t>
                      </a:r>
                      <a:r>
                        <a:rPr lang="en-US" dirty="0">
                          <a:latin typeface="Adobe Garamond Pro" panose="02020502060506020403" pitchFamily="18" charset="0"/>
                        </a:rPr>
                        <a:t> </a:t>
                      </a:r>
                      <a:r>
                        <a:rPr lang="en-US" dirty="0" err="1">
                          <a:latin typeface="Adobe Garamond Pro" panose="02020502060506020403" pitchFamily="18" charset="0"/>
                        </a:rPr>
                        <a:t>expunere</a:t>
                      </a:r>
                      <a:r>
                        <a:rPr lang="en-US" dirty="0">
                          <a:latin typeface="Adobe Garamond Pro" panose="02020502060506020403" pitchFamily="18" charset="0"/>
                        </a:rPr>
                        <a:t>.</a:t>
                      </a:r>
                      <a:endParaRPr lang="en-RO" dirty="0">
                        <a:latin typeface="Adobe Garamond Pro" panose="02020502060506020403" pitchFamily="18" charset="0"/>
                      </a:endParaRPr>
                    </a:p>
                    <a:p>
                      <a:pPr>
                        <a:lnSpc>
                          <a:spcPct val="150000"/>
                        </a:lnSpc>
                      </a:pPr>
                      <a:endParaRPr lang="en-RO" dirty="0">
                        <a:latin typeface="Adobe Garamond Pro" panose="02020502060506020403" pitchFamily="18" charset="0"/>
                      </a:endParaRPr>
                    </a:p>
                  </a:txBody>
                  <a:tcPr/>
                </a:tc>
                <a:extLst>
                  <a:ext uri="{0D108BD9-81ED-4DB2-BD59-A6C34878D82A}">
                    <a16:rowId xmlns:a16="http://schemas.microsoft.com/office/drawing/2014/main" val="2041181321"/>
                  </a:ext>
                </a:extLst>
              </a:tr>
            </a:tbl>
          </a:graphicData>
        </a:graphic>
      </p:graphicFrame>
      <p:sp>
        <p:nvSpPr>
          <p:cNvPr id="30" name="TextBox 29">
            <a:extLst>
              <a:ext uri="{FF2B5EF4-FFF2-40B4-BE49-F238E27FC236}">
                <a16:creationId xmlns:a16="http://schemas.microsoft.com/office/drawing/2014/main" id="{A2833EE9-BB9B-8B48-B659-1CCA49530C56}"/>
              </a:ext>
            </a:extLst>
          </p:cNvPr>
          <p:cNvSpPr txBox="1"/>
          <p:nvPr/>
        </p:nvSpPr>
        <p:spPr>
          <a:xfrm>
            <a:off x="250371" y="10129734"/>
            <a:ext cx="2623457" cy="1569660"/>
          </a:xfrm>
          <a:prstGeom prst="rect">
            <a:avLst/>
          </a:prstGeom>
          <a:noFill/>
        </p:spPr>
        <p:txBody>
          <a:bodyPr wrap="square" rtlCol="0">
            <a:spAutoFit/>
          </a:bodyPr>
          <a:lstStyle/>
          <a:p>
            <a:r>
              <a:rPr lang="en-RO" sz="3200" dirty="0">
                <a:latin typeface="Adobe Garamond Pro" panose="02020502060506020403" pitchFamily="18" charset="0"/>
              </a:rPr>
              <a:t>Sens literal și implicatură conversațională</a:t>
            </a:r>
          </a:p>
        </p:txBody>
      </p:sp>
      <p:sp>
        <p:nvSpPr>
          <p:cNvPr id="31" name="TextBox 30">
            <a:extLst>
              <a:ext uri="{FF2B5EF4-FFF2-40B4-BE49-F238E27FC236}">
                <a16:creationId xmlns:a16="http://schemas.microsoft.com/office/drawing/2014/main" id="{E8A9B483-0863-9442-8DB5-982BD99AC90C}"/>
              </a:ext>
            </a:extLst>
          </p:cNvPr>
          <p:cNvSpPr txBox="1"/>
          <p:nvPr/>
        </p:nvSpPr>
        <p:spPr>
          <a:xfrm>
            <a:off x="3707305" y="11006897"/>
            <a:ext cx="6612352" cy="2554545"/>
          </a:xfrm>
          <a:prstGeom prst="rect">
            <a:avLst/>
          </a:prstGeom>
          <a:noFill/>
        </p:spPr>
        <p:txBody>
          <a:bodyPr wrap="square" rtlCol="0">
            <a:spAutoFit/>
          </a:bodyPr>
          <a:lstStyle/>
          <a:p>
            <a:pPr>
              <a:spcAft>
                <a:spcPts val="1200"/>
              </a:spcAft>
            </a:pPr>
            <a:r>
              <a:rPr lang="en-RO" sz="2400" dirty="0">
                <a:latin typeface="Adobe Garamond Pro" panose="02020502060506020403" pitchFamily="18" charset="0"/>
              </a:rPr>
              <a:t>A: Ai un ceas?</a:t>
            </a:r>
          </a:p>
          <a:p>
            <a:pPr>
              <a:spcAft>
                <a:spcPts val="1200"/>
              </a:spcAft>
            </a:pPr>
            <a:r>
              <a:rPr lang="en-RO" sz="2400" dirty="0">
                <a:latin typeface="Adobe Garamond Pro" panose="02020502060506020403" pitchFamily="18" charset="0"/>
              </a:rPr>
              <a:t>B: Nope.</a:t>
            </a:r>
          </a:p>
          <a:p>
            <a:pPr>
              <a:spcAft>
                <a:spcPts val="1200"/>
              </a:spcAft>
            </a:pPr>
            <a:endParaRPr lang="en-RO" sz="2400" dirty="0">
              <a:latin typeface="Adobe Garamond Pro" panose="02020502060506020403" pitchFamily="18" charset="0"/>
            </a:endParaRPr>
          </a:p>
          <a:p>
            <a:pPr>
              <a:spcAft>
                <a:spcPts val="1200"/>
              </a:spcAft>
            </a:pPr>
            <a:r>
              <a:rPr lang="en-RO" sz="2400" dirty="0">
                <a:latin typeface="Adobe Garamond Pro" panose="02020502060506020403" pitchFamily="18" charset="0"/>
              </a:rPr>
              <a:t>A: Ai un ceas?</a:t>
            </a:r>
          </a:p>
          <a:p>
            <a:pPr>
              <a:spcAft>
                <a:spcPts val="1200"/>
              </a:spcAft>
            </a:pPr>
            <a:r>
              <a:rPr lang="en-RO" sz="2400" dirty="0">
                <a:latin typeface="Adobe Garamond Pro" panose="02020502060506020403" pitchFamily="18" charset="0"/>
              </a:rPr>
              <a:t>B: În 10 minute luăm pauză.</a:t>
            </a:r>
          </a:p>
        </p:txBody>
      </p:sp>
      <p:sp>
        <p:nvSpPr>
          <p:cNvPr id="32" name="TextBox 31">
            <a:extLst>
              <a:ext uri="{FF2B5EF4-FFF2-40B4-BE49-F238E27FC236}">
                <a16:creationId xmlns:a16="http://schemas.microsoft.com/office/drawing/2014/main" id="{2A271A00-C9D9-4749-9D6F-E20076D8F496}"/>
              </a:ext>
            </a:extLst>
          </p:cNvPr>
          <p:cNvSpPr txBox="1"/>
          <p:nvPr/>
        </p:nvSpPr>
        <p:spPr>
          <a:xfrm>
            <a:off x="250371" y="11904034"/>
            <a:ext cx="2731545" cy="3331681"/>
          </a:xfrm>
          <a:prstGeom prst="rect">
            <a:avLst/>
          </a:prstGeom>
          <a:noFill/>
        </p:spPr>
        <p:txBody>
          <a:bodyPr wrap="square" rtlCol="0">
            <a:spAutoFit/>
          </a:bodyPr>
          <a:lstStyle/>
          <a:p>
            <a:pPr marL="285750" indent="-285750">
              <a:spcAft>
                <a:spcPts val="500"/>
              </a:spcAft>
              <a:buFont typeface="Arial" panose="020B0604020202020204" pitchFamily="34" charset="0"/>
              <a:buChar char="•"/>
            </a:pPr>
            <a:r>
              <a:rPr lang="en-RO" sz="2200" dirty="0">
                <a:solidFill>
                  <a:srgbClr val="6C2410"/>
                </a:solidFill>
                <a:latin typeface="Adobe Garamond Pro" panose="02020502060506020403" pitchFamily="18" charset="0"/>
              </a:rPr>
              <a:t>Sensul literal </a:t>
            </a:r>
            <a:r>
              <a:rPr lang="en-RO" sz="2200" dirty="0">
                <a:latin typeface="Adobe Garamond Pro" panose="02020502060506020403" pitchFamily="18" charset="0"/>
              </a:rPr>
              <a:t>(denotativ)</a:t>
            </a:r>
          </a:p>
          <a:p>
            <a:pPr marL="285750" indent="-285750">
              <a:buFont typeface="Arial" panose="020B0604020202020204" pitchFamily="34" charset="0"/>
              <a:buChar char="•"/>
            </a:pPr>
            <a:r>
              <a:rPr lang="en-RO" sz="2200" dirty="0">
                <a:latin typeface="Adobe Garamond Pro" panose="02020502060506020403" pitchFamily="18" charset="0"/>
              </a:rPr>
              <a:t>Sensul figurat (conotativ)</a:t>
            </a:r>
          </a:p>
          <a:p>
            <a:pPr marL="285750" indent="-285750">
              <a:buFont typeface="Arial" panose="020B0604020202020204" pitchFamily="34" charset="0"/>
              <a:buChar char="•"/>
            </a:pPr>
            <a:endParaRPr lang="en-RO" sz="2200" dirty="0">
              <a:latin typeface="Adobe Garamond Pro" panose="02020502060506020403" pitchFamily="18" charset="0"/>
            </a:endParaRPr>
          </a:p>
          <a:p>
            <a:pPr marL="285750" indent="-285750">
              <a:spcAft>
                <a:spcPts val="500"/>
              </a:spcAft>
              <a:buFont typeface="Arial" panose="020B0604020202020204" pitchFamily="34" charset="0"/>
              <a:buChar char="•"/>
            </a:pPr>
            <a:r>
              <a:rPr lang="en-RO" sz="2200" dirty="0">
                <a:latin typeface="Adobe Garamond Pro" panose="02020502060506020403" pitchFamily="18" charset="0"/>
              </a:rPr>
              <a:t>Implicatura convențională</a:t>
            </a:r>
          </a:p>
          <a:p>
            <a:pPr marL="285750" indent="-285750">
              <a:spcAft>
                <a:spcPts val="1200"/>
              </a:spcAft>
              <a:buFont typeface="Arial" panose="020B0604020202020204" pitchFamily="34" charset="0"/>
              <a:buChar char="•"/>
            </a:pPr>
            <a:r>
              <a:rPr lang="en-RO" sz="2200" dirty="0">
                <a:solidFill>
                  <a:srgbClr val="6C2410"/>
                </a:solidFill>
                <a:latin typeface="Adobe Garamond Pro" panose="02020502060506020403" pitchFamily="18" charset="0"/>
              </a:rPr>
              <a:t>Implicatura conversațională</a:t>
            </a:r>
          </a:p>
        </p:txBody>
      </p:sp>
    </p:spTree>
    <p:extLst>
      <p:ext uri="{BB962C8B-B14F-4D97-AF65-F5344CB8AC3E}">
        <p14:creationId xmlns:p14="http://schemas.microsoft.com/office/powerpoint/2010/main" val="192638284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8" name="TextBox 7">
            <a:extLst>
              <a:ext uri="{FF2B5EF4-FFF2-40B4-BE49-F238E27FC236}">
                <a16:creationId xmlns:a16="http://schemas.microsoft.com/office/drawing/2014/main" id="{03B84995-9BF7-4549-8822-59677CFC74F0}"/>
              </a:ext>
            </a:extLst>
          </p:cNvPr>
          <p:cNvSpPr txBox="1"/>
          <p:nvPr/>
        </p:nvSpPr>
        <p:spPr>
          <a:xfrm>
            <a:off x="250371" y="1467625"/>
            <a:ext cx="2623457" cy="1569660"/>
          </a:xfrm>
          <a:prstGeom prst="rect">
            <a:avLst/>
          </a:prstGeom>
          <a:noFill/>
        </p:spPr>
        <p:txBody>
          <a:bodyPr wrap="square" rtlCol="0">
            <a:spAutoFit/>
          </a:bodyPr>
          <a:lstStyle/>
          <a:p>
            <a:r>
              <a:rPr lang="en-RO" sz="3200" dirty="0">
                <a:latin typeface="Adobe Garamond Pro" panose="02020502060506020403" pitchFamily="18" charset="0"/>
              </a:rPr>
              <a:t>Sens literal și implicatură conversațională</a:t>
            </a:r>
          </a:p>
        </p:txBody>
      </p:sp>
      <p:sp>
        <p:nvSpPr>
          <p:cNvPr id="10" name="TextBox 9">
            <a:extLst>
              <a:ext uri="{FF2B5EF4-FFF2-40B4-BE49-F238E27FC236}">
                <a16:creationId xmlns:a16="http://schemas.microsoft.com/office/drawing/2014/main" id="{ABDE803B-C905-E941-89F4-6D25AB069FF9}"/>
              </a:ext>
            </a:extLst>
          </p:cNvPr>
          <p:cNvSpPr txBox="1"/>
          <p:nvPr/>
        </p:nvSpPr>
        <p:spPr>
          <a:xfrm>
            <a:off x="3707305" y="2344788"/>
            <a:ext cx="6612352" cy="2554545"/>
          </a:xfrm>
          <a:prstGeom prst="rect">
            <a:avLst/>
          </a:prstGeom>
          <a:noFill/>
        </p:spPr>
        <p:txBody>
          <a:bodyPr wrap="square" rtlCol="0">
            <a:spAutoFit/>
          </a:bodyPr>
          <a:lstStyle/>
          <a:p>
            <a:pPr>
              <a:spcAft>
                <a:spcPts val="1200"/>
              </a:spcAft>
            </a:pPr>
            <a:r>
              <a:rPr lang="en-RO" sz="2400" dirty="0">
                <a:latin typeface="Adobe Garamond Pro" panose="02020502060506020403" pitchFamily="18" charset="0"/>
              </a:rPr>
              <a:t>A: Ai un ceas?</a:t>
            </a:r>
          </a:p>
          <a:p>
            <a:pPr>
              <a:spcAft>
                <a:spcPts val="1200"/>
              </a:spcAft>
            </a:pPr>
            <a:r>
              <a:rPr lang="en-RO" sz="2400" dirty="0">
                <a:latin typeface="Adobe Garamond Pro" panose="02020502060506020403" pitchFamily="18" charset="0"/>
              </a:rPr>
              <a:t>B: Nope.</a:t>
            </a:r>
          </a:p>
          <a:p>
            <a:pPr>
              <a:spcAft>
                <a:spcPts val="1200"/>
              </a:spcAft>
            </a:pPr>
            <a:endParaRPr lang="en-RO" sz="2400" dirty="0">
              <a:latin typeface="Adobe Garamond Pro" panose="02020502060506020403" pitchFamily="18" charset="0"/>
            </a:endParaRPr>
          </a:p>
          <a:p>
            <a:pPr>
              <a:spcAft>
                <a:spcPts val="1200"/>
              </a:spcAft>
            </a:pPr>
            <a:r>
              <a:rPr lang="en-RO" sz="2400" dirty="0">
                <a:latin typeface="Adobe Garamond Pro" panose="02020502060506020403" pitchFamily="18" charset="0"/>
              </a:rPr>
              <a:t>A: Ai un ceas?</a:t>
            </a:r>
          </a:p>
          <a:p>
            <a:pPr>
              <a:spcAft>
                <a:spcPts val="1200"/>
              </a:spcAft>
            </a:pPr>
            <a:r>
              <a:rPr lang="en-RO" sz="2400" dirty="0">
                <a:latin typeface="Adobe Garamond Pro" panose="02020502060506020403" pitchFamily="18" charset="0"/>
              </a:rPr>
              <a:t>B: În 10 minute luăm pauză.</a:t>
            </a:r>
          </a:p>
        </p:txBody>
      </p:sp>
      <p:sp>
        <p:nvSpPr>
          <p:cNvPr id="11" name="TextBox 10">
            <a:extLst>
              <a:ext uri="{FF2B5EF4-FFF2-40B4-BE49-F238E27FC236}">
                <a16:creationId xmlns:a16="http://schemas.microsoft.com/office/drawing/2014/main" id="{D1665CC8-6154-E245-BBF8-4CFE8EDCE6E0}"/>
              </a:ext>
            </a:extLst>
          </p:cNvPr>
          <p:cNvSpPr txBox="1"/>
          <p:nvPr/>
        </p:nvSpPr>
        <p:spPr>
          <a:xfrm>
            <a:off x="273192" y="372726"/>
            <a:ext cx="4460853"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A gândi și a scrie clar</a:t>
            </a:r>
          </a:p>
        </p:txBody>
      </p:sp>
      <p:sp>
        <p:nvSpPr>
          <p:cNvPr id="13" name="TextBox 12">
            <a:extLst>
              <a:ext uri="{FF2B5EF4-FFF2-40B4-BE49-F238E27FC236}">
                <a16:creationId xmlns:a16="http://schemas.microsoft.com/office/drawing/2014/main" id="{6A7EDBCD-3AC6-E243-932B-48B2CE33F5FF}"/>
              </a:ext>
            </a:extLst>
          </p:cNvPr>
          <p:cNvSpPr txBox="1"/>
          <p:nvPr/>
        </p:nvSpPr>
        <p:spPr>
          <a:xfrm>
            <a:off x="250371" y="3241925"/>
            <a:ext cx="2731545" cy="3331681"/>
          </a:xfrm>
          <a:prstGeom prst="rect">
            <a:avLst/>
          </a:prstGeom>
          <a:noFill/>
        </p:spPr>
        <p:txBody>
          <a:bodyPr wrap="square" rtlCol="0">
            <a:spAutoFit/>
          </a:bodyPr>
          <a:lstStyle/>
          <a:p>
            <a:pPr marL="285750" indent="-285750">
              <a:spcAft>
                <a:spcPts val="500"/>
              </a:spcAft>
              <a:buFont typeface="Arial" panose="020B0604020202020204" pitchFamily="34" charset="0"/>
              <a:buChar char="•"/>
            </a:pPr>
            <a:r>
              <a:rPr lang="en-RO" sz="2200" dirty="0">
                <a:solidFill>
                  <a:srgbClr val="6C2410"/>
                </a:solidFill>
                <a:latin typeface="Adobe Garamond Pro" panose="02020502060506020403" pitchFamily="18" charset="0"/>
              </a:rPr>
              <a:t>Sensul literal </a:t>
            </a:r>
            <a:r>
              <a:rPr lang="en-RO" sz="2200" dirty="0">
                <a:latin typeface="Adobe Garamond Pro" panose="02020502060506020403" pitchFamily="18" charset="0"/>
              </a:rPr>
              <a:t>(denotativ)</a:t>
            </a:r>
          </a:p>
          <a:p>
            <a:pPr marL="285750" indent="-285750">
              <a:buFont typeface="Arial" panose="020B0604020202020204" pitchFamily="34" charset="0"/>
              <a:buChar char="•"/>
            </a:pPr>
            <a:r>
              <a:rPr lang="en-RO" sz="2200" dirty="0">
                <a:latin typeface="Adobe Garamond Pro" panose="02020502060506020403" pitchFamily="18" charset="0"/>
              </a:rPr>
              <a:t>Sensul figurat (conotativ)</a:t>
            </a:r>
          </a:p>
          <a:p>
            <a:pPr marL="285750" indent="-285750">
              <a:buFont typeface="Arial" panose="020B0604020202020204" pitchFamily="34" charset="0"/>
              <a:buChar char="•"/>
            </a:pPr>
            <a:endParaRPr lang="en-RO" sz="2200" dirty="0">
              <a:latin typeface="Adobe Garamond Pro" panose="02020502060506020403" pitchFamily="18" charset="0"/>
            </a:endParaRPr>
          </a:p>
          <a:p>
            <a:pPr marL="285750" indent="-285750">
              <a:spcAft>
                <a:spcPts val="500"/>
              </a:spcAft>
              <a:buFont typeface="Arial" panose="020B0604020202020204" pitchFamily="34" charset="0"/>
              <a:buChar char="•"/>
            </a:pPr>
            <a:r>
              <a:rPr lang="en-RO" sz="2200" dirty="0">
                <a:latin typeface="Adobe Garamond Pro" panose="02020502060506020403" pitchFamily="18" charset="0"/>
              </a:rPr>
              <a:t>Implicatura convențională</a:t>
            </a:r>
          </a:p>
          <a:p>
            <a:pPr marL="285750" indent="-285750">
              <a:spcAft>
                <a:spcPts val="1200"/>
              </a:spcAft>
              <a:buFont typeface="Arial" panose="020B0604020202020204" pitchFamily="34" charset="0"/>
              <a:buChar char="•"/>
            </a:pPr>
            <a:r>
              <a:rPr lang="en-RO" sz="2200" dirty="0">
                <a:solidFill>
                  <a:srgbClr val="6C2410"/>
                </a:solidFill>
                <a:latin typeface="Adobe Garamond Pro" panose="02020502060506020403" pitchFamily="18" charset="0"/>
              </a:rPr>
              <a:t>Implicatura conversațională</a:t>
            </a:r>
          </a:p>
        </p:txBody>
      </p:sp>
      <p:sp>
        <p:nvSpPr>
          <p:cNvPr id="14" name="TextBox 13">
            <a:extLst>
              <a:ext uri="{FF2B5EF4-FFF2-40B4-BE49-F238E27FC236}">
                <a16:creationId xmlns:a16="http://schemas.microsoft.com/office/drawing/2014/main" id="{9C42A80E-2A7D-054E-BC0B-4E1305106516}"/>
              </a:ext>
            </a:extLst>
          </p:cNvPr>
          <p:cNvSpPr txBox="1"/>
          <p:nvPr/>
        </p:nvSpPr>
        <p:spPr>
          <a:xfrm>
            <a:off x="250371" y="-7898823"/>
            <a:ext cx="2623457" cy="584775"/>
          </a:xfrm>
          <a:prstGeom prst="rect">
            <a:avLst/>
          </a:prstGeom>
          <a:noFill/>
        </p:spPr>
        <p:txBody>
          <a:bodyPr wrap="square" rtlCol="0">
            <a:spAutoFit/>
          </a:bodyPr>
          <a:lstStyle/>
          <a:p>
            <a:r>
              <a:rPr lang="en-RO" sz="3200" dirty="0">
                <a:latin typeface="Adobe Garamond Pro" panose="02020502060506020403" pitchFamily="18" charset="0"/>
              </a:rPr>
              <a:t>Maxime</a:t>
            </a:r>
          </a:p>
        </p:txBody>
      </p:sp>
      <p:graphicFrame>
        <p:nvGraphicFramePr>
          <p:cNvPr id="15" name="Table 3">
            <a:extLst>
              <a:ext uri="{FF2B5EF4-FFF2-40B4-BE49-F238E27FC236}">
                <a16:creationId xmlns:a16="http://schemas.microsoft.com/office/drawing/2014/main" id="{E1CCBDD0-9944-324E-A31E-679B9BE9E380}"/>
              </a:ext>
            </a:extLst>
          </p:cNvPr>
          <p:cNvGraphicFramePr>
            <a:graphicFrameLocks noGrp="1"/>
          </p:cNvGraphicFramePr>
          <p:nvPr>
            <p:extLst>
              <p:ext uri="{D42A27DB-BD31-4B8C-83A1-F6EECF244321}">
                <p14:modId xmlns:p14="http://schemas.microsoft.com/office/powerpoint/2010/main" val="464839585"/>
              </p:ext>
            </p:extLst>
          </p:nvPr>
        </p:nvGraphicFramePr>
        <p:xfrm>
          <a:off x="3018317" y="-7897645"/>
          <a:ext cx="9173684" cy="5052060"/>
        </p:xfrm>
        <a:graphic>
          <a:graphicData uri="http://schemas.openxmlformats.org/drawingml/2006/table">
            <a:tbl>
              <a:tblPr firstRow="1" bandRow="1">
                <a:tableStyleId>{2D5ABB26-0587-4C30-8999-92F81FD0307C}</a:tableStyleId>
              </a:tblPr>
              <a:tblGrid>
                <a:gridCol w="2492797">
                  <a:extLst>
                    <a:ext uri="{9D8B030D-6E8A-4147-A177-3AD203B41FA5}">
                      <a16:colId xmlns:a16="http://schemas.microsoft.com/office/drawing/2014/main" val="2811966465"/>
                    </a:ext>
                  </a:extLst>
                </a:gridCol>
                <a:gridCol w="2347783">
                  <a:extLst>
                    <a:ext uri="{9D8B030D-6E8A-4147-A177-3AD203B41FA5}">
                      <a16:colId xmlns:a16="http://schemas.microsoft.com/office/drawing/2014/main" val="2443199889"/>
                    </a:ext>
                  </a:extLst>
                </a:gridCol>
                <a:gridCol w="2039683">
                  <a:extLst>
                    <a:ext uri="{9D8B030D-6E8A-4147-A177-3AD203B41FA5}">
                      <a16:colId xmlns:a16="http://schemas.microsoft.com/office/drawing/2014/main" val="2783595928"/>
                    </a:ext>
                  </a:extLst>
                </a:gridCol>
                <a:gridCol w="2293421">
                  <a:extLst>
                    <a:ext uri="{9D8B030D-6E8A-4147-A177-3AD203B41FA5}">
                      <a16:colId xmlns:a16="http://schemas.microsoft.com/office/drawing/2014/main" val="2890120747"/>
                    </a:ext>
                  </a:extLst>
                </a:gridCol>
              </a:tblGrid>
              <a:tr h="293952">
                <a:tc>
                  <a:txBody>
                    <a:bodyPr/>
                    <a:lstStyle/>
                    <a:p>
                      <a:pPr algn="ctr">
                        <a:lnSpc>
                          <a:spcPct val="150000"/>
                        </a:lnSpc>
                      </a:pPr>
                      <a:r>
                        <a:rPr lang="en-RO" b="1" dirty="0">
                          <a:latin typeface="Garamond Premr Pro" panose="02020402060506020403" pitchFamily="18" charset="0"/>
                        </a:rPr>
                        <a:t>Cantitate</a:t>
                      </a:r>
                    </a:p>
                  </a:txBody>
                  <a:tcPr/>
                </a:tc>
                <a:tc>
                  <a:txBody>
                    <a:bodyPr/>
                    <a:lstStyle/>
                    <a:p>
                      <a:pPr algn="ctr">
                        <a:lnSpc>
                          <a:spcPct val="150000"/>
                        </a:lnSpc>
                      </a:pPr>
                      <a:r>
                        <a:rPr lang="en-RO" b="1" dirty="0">
                          <a:latin typeface="Garamond Premr Pro" panose="02020402060506020403" pitchFamily="18" charset="0"/>
                        </a:rPr>
                        <a:t>Calitate</a:t>
                      </a:r>
                    </a:p>
                  </a:txBody>
                  <a:tcPr/>
                </a:tc>
                <a:tc>
                  <a:txBody>
                    <a:bodyPr/>
                    <a:lstStyle/>
                    <a:p>
                      <a:pPr algn="ctr">
                        <a:lnSpc>
                          <a:spcPct val="150000"/>
                        </a:lnSpc>
                      </a:pPr>
                      <a:r>
                        <a:rPr lang="en-RO" b="1" dirty="0">
                          <a:latin typeface="Garamond Premr Pro" panose="02020402060506020403" pitchFamily="18" charset="0"/>
                        </a:rPr>
                        <a:t>Relație</a:t>
                      </a:r>
                    </a:p>
                  </a:txBody>
                  <a:tcPr/>
                </a:tc>
                <a:tc>
                  <a:txBody>
                    <a:bodyPr/>
                    <a:lstStyle/>
                    <a:p>
                      <a:pPr algn="ctr">
                        <a:lnSpc>
                          <a:spcPct val="150000"/>
                        </a:lnSpc>
                      </a:pPr>
                      <a:r>
                        <a:rPr lang="en-RO" b="1" dirty="0">
                          <a:latin typeface="Garamond Premr Pro" panose="02020402060506020403" pitchFamily="18" charset="0"/>
                        </a:rPr>
                        <a:t>Modalitate</a:t>
                      </a:r>
                    </a:p>
                  </a:txBody>
                  <a:tcPr/>
                </a:tc>
                <a:extLst>
                  <a:ext uri="{0D108BD9-81ED-4DB2-BD59-A6C34878D82A}">
                    <a16:rowId xmlns:a16="http://schemas.microsoft.com/office/drawing/2014/main" val="2676129315"/>
                  </a:ext>
                </a:extLst>
              </a:tr>
              <a:tr h="3334145">
                <a:tc>
                  <a:txBody>
                    <a:bodyPr/>
                    <a:lstStyle/>
                    <a:p>
                      <a:pPr marL="0" indent="-285750">
                        <a:lnSpc>
                          <a:spcPct val="150000"/>
                        </a:lnSpc>
                        <a:buFont typeface="Arial" panose="020B0604020202020204" pitchFamily="34" charset="0"/>
                        <a:buChar char="•"/>
                      </a:pPr>
                      <a:r>
                        <a:rPr lang="en-RO" dirty="0">
                          <a:latin typeface="Garamond Premr Pro" panose="02020402060506020403" pitchFamily="18" charset="0"/>
                        </a:rPr>
                        <a:t>Fii cât mai </a:t>
                      </a:r>
                      <a:r>
                        <a:rPr lang="en-RO" i="1" dirty="0">
                          <a:latin typeface="Garamond Premr Pro" panose="02020402060506020403" pitchFamily="18" charset="0"/>
                        </a:rPr>
                        <a:t>informativ</a:t>
                      </a:r>
                      <a:r>
                        <a:rPr lang="en-RO" dirty="0">
                          <a:latin typeface="Garamond Premr Pro" panose="02020402060506020403" pitchFamily="18" charset="0"/>
                        </a:rPr>
                        <a:t> cu putință față de scop.</a:t>
                      </a:r>
                    </a:p>
                    <a:p>
                      <a:pPr marL="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RO" dirty="0">
                          <a:latin typeface="Garamond Premr Pro" panose="02020402060506020403" pitchFamily="18" charset="0"/>
                        </a:rPr>
                        <a:t>Nu fi mai informativ decât este necesar.</a:t>
                      </a:r>
                    </a:p>
                  </a:txBody>
                  <a:tcPr/>
                </a:tc>
                <a:tc>
                  <a:txBody>
                    <a:bodyPr/>
                    <a:lstStyle/>
                    <a:p>
                      <a:pPr marL="0" indent="-285750">
                        <a:lnSpc>
                          <a:spcPct val="150000"/>
                        </a:lnSpc>
                        <a:buFont typeface="Arial" panose="020B0604020202020204" pitchFamily="34" charset="0"/>
                        <a:buChar char="•"/>
                      </a:pPr>
                      <a:r>
                        <a:rPr lang="en-RO" dirty="0">
                          <a:latin typeface="Garamond Premr Pro" panose="02020402060506020403" pitchFamily="18" charset="0"/>
                        </a:rPr>
                        <a:t>Nu susține ceva ce crezi că este fals.</a:t>
                      </a:r>
                    </a:p>
                    <a:p>
                      <a:pPr marL="0" indent="-285750">
                        <a:lnSpc>
                          <a:spcPct val="150000"/>
                        </a:lnSpc>
                        <a:buFont typeface="Arial" panose="020B0604020202020204" pitchFamily="34" charset="0"/>
                        <a:buChar char="•"/>
                      </a:pPr>
                      <a:r>
                        <a:rPr lang="en-RO" dirty="0">
                          <a:latin typeface="Garamond Premr Pro" panose="02020402060506020403" pitchFamily="18" charset="0"/>
                        </a:rPr>
                        <a:t>Nu susține ceva pentru care nu ai </a:t>
                      </a:r>
                      <a:r>
                        <a:rPr lang="en-RO" i="1" dirty="0">
                          <a:latin typeface="Garamond Premr Pro" panose="02020402060506020403" pitchFamily="18" charset="0"/>
                        </a:rPr>
                        <a:t>destule evidențe.</a:t>
                      </a:r>
                    </a:p>
                  </a:txBody>
                  <a:tcPr/>
                </a:tc>
                <a:tc>
                  <a:txBody>
                    <a:bodyPr/>
                    <a:lstStyle/>
                    <a:p>
                      <a:pPr marL="0" indent="-285750">
                        <a:lnSpc>
                          <a:spcPct val="150000"/>
                        </a:lnSpc>
                        <a:buFont typeface="Arial" panose="020B0604020202020204" pitchFamily="34" charset="0"/>
                        <a:buChar char="•"/>
                      </a:pPr>
                      <a:r>
                        <a:rPr lang="en-RO" dirty="0">
                          <a:latin typeface="Garamond Premr Pro" panose="02020402060506020403" pitchFamily="18" charset="0"/>
                        </a:rPr>
                        <a:t>Ceea ce enunți trebuie să fie </a:t>
                      </a:r>
                      <a:r>
                        <a:rPr lang="en-RO" i="1" dirty="0">
                          <a:latin typeface="Garamond Premr Pro" panose="02020402060506020403" pitchFamily="18" charset="0"/>
                        </a:rPr>
                        <a:t>relevant</a:t>
                      </a:r>
                      <a:r>
                        <a:rPr lang="en-RO" dirty="0">
                          <a:latin typeface="Garamond Premr Pro" panose="02020402060506020403" pitchFamily="18" charset="0"/>
                        </a:rPr>
                        <a:t> față de scop.</a:t>
                      </a:r>
                    </a:p>
                  </a:txBody>
                  <a:tcPr/>
                </a:tc>
                <a:tc>
                  <a:txBody>
                    <a:bodyPr/>
                    <a:lstStyle/>
                    <a:p>
                      <a:pPr marL="0" indent="-285750">
                        <a:lnSpc>
                          <a:spcPct val="150000"/>
                        </a:lnSpc>
                        <a:buFont typeface="Arial" panose="020B0604020202020204" pitchFamily="34" charset="0"/>
                        <a:buChar char="•"/>
                      </a:pPr>
                      <a:r>
                        <a:rPr lang="en-RO" dirty="0">
                          <a:latin typeface="Garamond Premr Pro" panose="02020402060506020403" pitchFamily="18" charset="0"/>
                        </a:rPr>
                        <a:t>Ceea ce enunți trebuie să fie cât mai </a:t>
                      </a:r>
                      <a:r>
                        <a:rPr lang="en-RO" i="1" dirty="0">
                          <a:latin typeface="Garamond Premr Pro" panose="02020402060506020403" pitchFamily="18" charset="0"/>
                        </a:rPr>
                        <a:t>transparent</a:t>
                      </a:r>
                      <a:r>
                        <a:rPr lang="en-RO" dirty="0">
                          <a:latin typeface="Garamond Premr Pro" panose="02020402060506020403" pitchFamily="18" charset="0"/>
                        </a:rPr>
                        <a:t>, adică:</a:t>
                      </a:r>
                    </a:p>
                    <a:p>
                      <a:pPr marL="540000" lvl="1" indent="-285750">
                        <a:lnSpc>
                          <a:spcPct val="150000"/>
                        </a:lnSpc>
                        <a:buFont typeface="Arial" panose="020B0604020202020204" pitchFamily="34" charset="0"/>
                        <a:buChar char="•"/>
                      </a:pPr>
                      <a:r>
                        <a:rPr lang="en-US" dirty="0">
                          <a:latin typeface="Garamond Premr Pro" panose="02020402060506020403" pitchFamily="18" charset="0"/>
                        </a:rPr>
                        <a:t>e</a:t>
                      </a:r>
                      <a:r>
                        <a:rPr lang="en-RO" dirty="0">
                          <a:latin typeface="Garamond Premr Pro" panose="02020402060506020403" pitchFamily="18" charset="0"/>
                        </a:rPr>
                        <a:t>vită expresiile obscure</a:t>
                      </a:r>
                    </a:p>
                    <a:p>
                      <a:pPr marL="540000" lvl="1" indent="-285750">
                        <a:lnSpc>
                          <a:spcPct val="150000"/>
                        </a:lnSpc>
                        <a:buFont typeface="Arial" panose="020B0604020202020204" pitchFamily="34" charset="0"/>
                        <a:buChar char="•"/>
                      </a:pPr>
                      <a:r>
                        <a:rPr lang="en-US" dirty="0">
                          <a:latin typeface="Garamond Premr Pro" panose="02020402060506020403" pitchFamily="18" charset="0"/>
                        </a:rPr>
                        <a:t>e</a:t>
                      </a:r>
                      <a:r>
                        <a:rPr lang="en-RO" dirty="0">
                          <a:latin typeface="Garamond Premr Pro" panose="02020402060506020403" pitchFamily="18" charset="0"/>
                        </a:rPr>
                        <a:t>vită ambiguitatea</a:t>
                      </a:r>
                    </a:p>
                    <a:p>
                      <a:pPr marL="540000" lvl="1" indent="-285750">
                        <a:lnSpc>
                          <a:spcPct val="150000"/>
                        </a:lnSpc>
                        <a:buFont typeface="Arial" panose="020B0604020202020204" pitchFamily="34" charset="0"/>
                        <a:buChar char="•"/>
                      </a:pPr>
                      <a:r>
                        <a:rPr lang="en-US" dirty="0" err="1">
                          <a:latin typeface="Garamond Premr Pro" panose="02020402060506020403" pitchFamily="18" charset="0"/>
                        </a:rPr>
                        <a:t>evită</a:t>
                      </a:r>
                      <a:r>
                        <a:rPr lang="en-US" dirty="0">
                          <a:latin typeface="Garamond Premr Pro" panose="02020402060506020403" pitchFamily="18" charset="0"/>
                        </a:rPr>
                        <a:t> </a:t>
                      </a:r>
                      <a:r>
                        <a:rPr lang="en-US" dirty="0" err="1">
                          <a:latin typeface="Garamond Premr Pro" panose="02020402060506020403" pitchFamily="18" charset="0"/>
                        </a:rPr>
                        <a:t>limbajul</a:t>
                      </a:r>
                      <a:r>
                        <a:rPr lang="en-US" dirty="0">
                          <a:latin typeface="Garamond Premr Pro" panose="02020402060506020403" pitchFamily="18" charset="0"/>
                        </a:rPr>
                        <a:t> </a:t>
                      </a:r>
                      <a:r>
                        <a:rPr lang="en-US" dirty="0" err="1">
                          <a:latin typeface="Garamond Premr Pro" panose="02020402060506020403" pitchFamily="18" charset="0"/>
                        </a:rPr>
                        <a:t>pretențios</a:t>
                      </a:r>
                      <a:endParaRPr lang="en-US" dirty="0">
                        <a:latin typeface="Garamond Premr Pro" panose="02020402060506020403" pitchFamily="18" charset="0"/>
                      </a:endParaRPr>
                    </a:p>
                    <a:p>
                      <a:pPr marL="540000" lvl="1" indent="-285750">
                        <a:lnSpc>
                          <a:spcPct val="150000"/>
                        </a:lnSpc>
                        <a:buFont typeface="Arial" panose="020B0604020202020204" pitchFamily="34" charset="0"/>
                        <a:buChar char="•"/>
                      </a:pPr>
                      <a:r>
                        <a:rPr lang="en-US" dirty="0" err="1">
                          <a:latin typeface="Garamond Premr Pro" panose="02020402060506020403" pitchFamily="18" charset="0"/>
                        </a:rPr>
                        <a:t>fii</a:t>
                      </a:r>
                      <a:r>
                        <a:rPr lang="en-US" dirty="0">
                          <a:latin typeface="Garamond Premr Pro" panose="02020402060506020403" pitchFamily="18" charset="0"/>
                        </a:rPr>
                        <a:t> </a:t>
                      </a:r>
                      <a:r>
                        <a:rPr lang="en-US" dirty="0" err="1">
                          <a:latin typeface="Garamond Premr Pro" panose="02020402060506020403" pitchFamily="18" charset="0"/>
                        </a:rPr>
                        <a:t>ordonat</a:t>
                      </a:r>
                      <a:r>
                        <a:rPr lang="en-US" dirty="0">
                          <a:latin typeface="Garamond Premr Pro" panose="02020402060506020403" pitchFamily="18" charset="0"/>
                        </a:rPr>
                        <a:t> </a:t>
                      </a:r>
                      <a:r>
                        <a:rPr lang="en-US" dirty="0" err="1">
                          <a:latin typeface="Garamond Premr Pro" panose="02020402060506020403" pitchFamily="18" charset="0"/>
                        </a:rPr>
                        <a:t>în</a:t>
                      </a:r>
                      <a:r>
                        <a:rPr lang="en-US" dirty="0">
                          <a:latin typeface="Garamond Premr Pro" panose="02020402060506020403" pitchFamily="18" charset="0"/>
                        </a:rPr>
                        <a:t> </a:t>
                      </a:r>
                      <a:r>
                        <a:rPr lang="en-US" dirty="0" err="1">
                          <a:latin typeface="Garamond Premr Pro" panose="02020402060506020403" pitchFamily="18" charset="0"/>
                        </a:rPr>
                        <a:t>expunere</a:t>
                      </a:r>
                      <a:r>
                        <a:rPr lang="en-US" dirty="0">
                          <a:latin typeface="Garamond Premr Pro" panose="02020402060506020403" pitchFamily="18" charset="0"/>
                        </a:rPr>
                        <a:t>.</a:t>
                      </a:r>
                      <a:endParaRPr lang="en-RO" dirty="0">
                        <a:latin typeface="Garamond Premr Pro" panose="02020402060506020403" pitchFamily="18" charset="0"/>
                      </a:endParaRPr>
                    </a:p>
                    <a:p>
                      <a:pPr>
                        <a:lnSpc>
                          <a:spcPct val="150000"/>
                        </a:lnSpc>
                      </a:pPr>
                      <a:endParaRPr lang="en-RO" dirty="0">
                        <a:latin typeface="Garamond Premr Pro" panose="02020402060506020403" pitchFamily="18" charset="0"/>
                      </a:endParaRPr>
                    </a:p>
                  </a:txBody>
                  <a:tcPr/>
                </a:tc>
                <a:extLst>
                  <a:ext uri="{0D108BD9-81ED-4DB2-BD59-A6C34878D82A}">
                    <a16:rowId xmlns:a16="http://schemas.microsoft.com/office/drawing/2014/main" val="2041181321"/>
                  </a:ext>
                </a:extLst>
              </a:tr>
            </a:tbl>
          </a:graphicData>
        </a:graphic>
      </p:graphicFrame>
      <p:graphicFrame>
        <p:nvGraphicFramePr>
          <p:cNvPr id="16" name="Table 3">
            <a:extLst>
              <a:ext uri="{FF2B5EF4-FFF2-40B4-BE49-F238E27FC236}">
                <a16:creationId xmlns:a16="http://schemas.microsoft.com/office/drawing/2014/main" id="{C920F849-BB46-A84D-96A4-D8522343E8AA}"/>
              </a:ext>
            </a:extLst>
          </p:cNvPr>
          <p:cNvGraphicFramePr>
            <a:graphicFrameLocks noGrp="1"/>
          </p:cNvGraphicFramePr>
          <p:nvPr>
            <p:extLst>
              <p:ext uri="{D42A27DB-BD31-4B8C-83A1-F6EECF244321}">
                <p14:modId xmlns:p14="http://schemas.microsoft.com/office/powerpoint/2010/main" val="337555398"/>
              </p:ext>
            </p:extLst>
          </p:nvPr>
        </p:nvGraphicFramePr>
        <p:xfrm>
          <a:off x="3880023" y="9565572"/>
          <a:ext cx="7327556" cy="3348990"/>
        </p:xfrm>
        <a:graphic>
          <a:graphicData uri="http://schemas.openxmlformats.org/drawingml/2006/table">
            <a:tbl>
              <a:tblPr firstRow="1" bandRow="1">
                <a:tableStyleId>{2D5ABB26-0587-4C30-8999-92F81FD0307C}</a:tableStyleId>
              </a:tblPr>
              <a:tblGrid>
                <a:gridCol w="1991142">
                  <a:extLst>
                    <a:ext uri="{9D8B030D-6E8A-4147-A177-3AD203B41FA5}">
                      <a16:colId xmlns:a16="http://schemas.microsoft.com/office/drawing/2014/main" val="2811966465"/>
                    </a:ext>
                  </a:extLst>
                </a:gridCol>
                <a:gridCol w="1875311">
                  <a:extLst>
                    <a:ext uri="{9D8B030D-6E8A-4147-A177-3AD203B41FA5}">
                      <a16:colId xmlns:a16="http://schemas.microsoft.com/office/drawing/2014/main" val="2443199889"/>
                    </a:ext>
                  </a:extLst>
                </a:gridCol>
                <a:gridCol w="1629213">
                  <a:extLst>
                    <a:ext uri="{9D8B030D-6E8A-4147-A177-3AD203B41FA5}">
                      <a16:colId xmlns:a16="http://schemas.microsoft.com/office/drawing/2014/main" val="2783595928"/>
                    </a:ext>
                  </a:extLst>
                </a:gridCol>
                <a:gridCol w="1831890">
                  <a:extLst>
                    <a:ext uri="{9D8B030D-6E8A-4147-A177-3AD203B41FA5}">
                      <a16:colId xmlns:a16="http://schemas.microsoft.com/office/drawing/2014/main" val="2890120747"/>
                    </a:ext>
                  </a:extLst>
                </a:gridCol>
              </a:tblGrid>
              <a:tr h="3334145">
                <a:tc>
                  <a:txBody>
                    <a:bodyPr/>
                    <a:lstStyle/>
                    <a:p>
                      <a:pPr marL="0" indent="0">
                        <a:lnSpc>
                          <a:spcPct val="150000"/>
                        </a:lnSpc>
                        <a:buFont typeface="Arial" panose="020B0604020202020204" pitchFamily="34" charset="0"/>
                        <a:buNone/>
                      </a:pPr>
                      <a:r>
                        <a:rPr lang="en-RO" dirty="0">
                          <a:latin typeface="Adobe Garamond Pro" panose="02020502060506020403" pitchFamily="18" charset="0"/>
                        </a:rPr>
                        <a:t>A: Cât de bine se pricepe C la fizică? Căci am nevoie de cineva în echipă.</a:t>
                      </a:r>
                    </a:p>
                    <a:p>
                      <a:pPr marL="0" indent="0">
                        <a:lnSpc>
                          <a:spcPct val="150000"/>
                        </a:lnSpc>
                        <a:buFont typeface="Arial" panose="020B0604020202020204" pitchFamily="34" charset="0"/>
                        <a:buNone/>
                      </a:pPr>
                      <a:r>
                        <a:rPr lang="en-RO" dirty="0">
                          <a:latin typeface="Adobe Garamond Pro" panose="02020502060506020403" pitchFamily="18" charset="0"/>
                        </a:rPr>
                        <a:t>B: C e foarte organizat și a fost la toate cursurile mele de fizică.</a:t>
                      </a:r>
                    </a:p>
                  </a:txBody>
                  <a:tcPr/>
                </a:tc>
                <a:tc>
                  <a:txBody>
                    <a:bodyPr/>
                    <a:lstStyle/>
                    <a:p>
                      <a:pPr marL="0" indent="0">
                        <a:lnSpc>
                          <a:spcPct val="150000"/>
                        </a:lnSpc>
                        <a:buFont typeface="Arial" panose="020B0604020202020204" pitchFamily="34" charset="0"/>
                        <a:buNone/>
                      </a:pPr>
                      <a:r>
                        <a:rPr lang="en-RO" i="0" dirty="0">
                          <a:latin typeface="Adobe Garamond Pro" panose="02020502060506020403" pitchFamily="18" charset="0"/>
                        </a:rPr>
                        <a:t>HP: Voldemort e prietenul meu cel mai bun.</a:t>
                      </a:r>
                    </a:p>
                    <a:p>
                      <a:pPr marL="0" indent="0">
                        <a:lnSpc>
                          <a:spcPct val="150000"/>
                        </a:lnSpc>
                        <a:buFont typeface="Arial" panose="020B0604020202020204" pitchFamily="34" charset="0"/>
                        <a:buNone/>
                      </a:pPr>
                      <a:endParaRPr lang="en-RO" i="0" dirty="0">
                        <a:latin typeface="Adobe Garamond Pro" panose="02020502060506020403" pitchFamily="18" charset="0"/>
                      </a:endParaRPr>
                    </a:p>
                    <a:p>
                      <a:pPr marL="0" indent="0">
                        <a:lnSpc>
                          <a:spcPct val="150000"/>
                        </a:lnSpc>
                        <a:buFont typeface="Arial" panose="020B0604020202020204" pitchFamily="34" charset="0"/>
                        <a:buNone/>
                      </a:pPr>
                      <a:r>
                        <a:rPr lang="en-RO" i="0" dirty="0">
                          <a:latin typeface="Adobe Garamond Pro" panose="02020502060506020403" pitchFamily="18" charset="0"/>
                        </a:rPr>
                        <a:t>A: Ești laptele din cafeaua mea.</a:t>
                      </a:r>
                    </a:p>
                  </a:txBody>
                  <a:tcPr/>
                </a:tc>
                <a:tc>
                  <a:txBody>
                    <a:bodyPr/>
                    <a:lstStyle/>
                    <a:p>
                      <a:pPr marL="0" indent="0">
                        <a:lnSpc>
                          <a:spcPct val="150000"/>
                        </a:lnSpc>
                        <a:buFont typeface="Arial" panose="020B0604020202020204" pitchFamily="34" charset="0"/>
                        <a:buNone/>
                      </a:pPr>
                      <a:r>
                        <a:rPr lang="en-RO" dirty="0">
                          <a:latin typeface="Adobe Garamond Pro" panose="02020502060506020403" pitchFamily="18" charset="0"/>
                        </a:rPr>
                        <a:t>A: C e un moș scorțos.</a:t>
                      </a:r>
                    </a:p>
                    <a:p>
                      <a:pPr marL="0" indent="0">
                        <a:lnSpc>
                          <a:spcPct val="150000"/>
                        </a:lnSpc>
                        <a:buFont typeface="Arial" panose="020B0604020202020204" pitchFamily="34" charset="0"/>
                        <a:buNone/>
                      </a:pPr>
                      <a:r>
                        <a:rPr lang="en-RO" dirty="0">
                          <a:latin typeface="Adobe Garamond Pro" panose="02020502060506020403" pitchFamily="18" charset="0"/>
                        </a:rPr>
                        <a:t>B: Ce vreme frumoasă, nu-</a:t>
                      </a:r>
                      <a:r>
                        <a:rPr lang="en-US" dirty="0" err="1">
                          <a:latin typeface="Adobe Garamond Pro" panose="02020502060506020403" pitchFamily="18" charset="0"/>
                        </a:rPr>
                        <a:t>i</a:t>
                      </a:r>
                      <a:r>
                        <a:rPr lang="en-RO" dirty="0">
                          <a:latin typeface="Adobe Garamond Pro" panose="02020502060506020403" pitchFamily="18" charset="0"/>
                        </a:rPr>
                        <a:t> așa?</a:t>
                      </a:r>
                    </a:p>
                  </a:txBody>
                  <a:tcPr/>
                </a:tc>
                <a:tc>
                  <a:txBody>
                    <a:bodyPr/>
                    <a:lstStyle/>
                    <a:p>
                      <a:pPr marL="0" indent="0">
                        <a:lnSpc>
                          <a:spcPct val="150000"/>
                        </a:lnSpc>
                        <a:buFont typeface="Arial" panose="020B0604020202020204" pitchFamily="34" charset="0"/>
                        <a:buNone/>
                      </a:pPr>
                      <a:r>
                        <a:rPr lang="en-RO" dirty="0">
                          <a:latin typeface="Adobe Garamond Pro" panose="02020502060506020403" pitchFamily="18" charset="0"/>
                        </a:rPr>
                        <a:t>A: Diseară ascultăm Lucy in the Sky with Diamonds.</a:t>
                      </a:r>
                    </a:p>
                  </a:txBody>
                  <a:tcPr/>
                </a:tc>
                <a:extLst>
                  <a:ext uri="{0D108BD9-81ED-4DB2-BD59-A6C34878D82A}">
                    <a16:rowId xmlns:a16="http://schemas.microsoft.com/office/drawing/2014/main" val="2041181321"/>
                  </a:ext>
                </a:extLst>
              </a:tr>
            </a:tbl>
          </a:graphicData>
        </a:graphic>
      </p:graphicFrame>
    </p:spTree>
    <p:extLst>
      <p:ext uri="{BB962C8B-B14F-4D97-AF65-F5344CB8AC3E}">
        <p14:creationId xmlns:p14="http://schemas.microsoft.com/office/powerpoint/2010/main" val="261871721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8" name="TextBox 7">
            <a:extLst>
              <a:ext uri="{FF2B5EF4-FFF2-40B4-BE49-F238E27FC236}">
                <a16:creationId xmlns:a16="http://schemas.microsoft.com/office/drawing/2014/main" id="{03B84995-9BF7-4549-8822-59677CFC74F0}"/>
              </a:ext>
            </a:extLst>
          </p:cNvPr>
          <p:cNvSpPr txBox="1"/>
          <p:nvPr/>
        </p:nvSpPr>
        <p:spPr>
          <a:xfrm>
            <a:off x="250371" y="1467625"/>
            <a:ext cx="2623457" cy="1569660"/>
          </a:xfrm>
          <a:prstGeom prst="rect">
            <a:avLst/>
          </a:prstGeom>
          <a:noFill/>
        </p:spPr>
        <p:txBody>
          <a:bodyPr wrap="square" rtlCol="0">
            <a:spAutoFit/>
          </a:bodyPr>
          <a:lstStyle/>
          <a:p>
            <a:r>
              <a:rPr lang="en-RO" sz="3200" dirty="0">
                <a:latin typeface="Adobe Garamond Pro" panose="02020502060506020403" pitchFamily="18" charset="0"/>
              </a:rPr>
              <a:t>Sens literal și implicatură conversațională</a:t>
            </a:r>
          </a:p>
        </p:txBody>
      </p:sp>
      <p:sp>
        <p:nvSpPr>
          <p:cNvPr id="10" name="TextBox 9">
            <a:extLst>
              <a:ext uri="{FF2B5EF4-FFF2-40B4-BE49-F238E27FC236}">
                <a16:creationId xmlns:a16="http://schemas.microsoft.com/office/drawing/2014/main" id="{ABDE803B-C905-E941-89F4-6D25AB069FF9}"/>
              </a:ext>
            </a:extLst>
          </p:cNvPr>
          <p:cNvSpPr txBox="1"/>
          <p:nvPr/>
        </p:nvSpPr>
        <p:spPr>
          <a:xfrm>
            <a:off x="250371" y="3241925"/>
            <a:ext cx="2731545" cy="3331681"/>
          </a:xfrm>
          <a:prstGeom prst="rect">
            <a:avLst/>
          </a:prstGeom>
          <a:noFill/>
        </p:spPr>
        <p:txBody>
          <a:bodyPr wrap="square" rtlCol="0">
            <a:spAutoFit/>
          </a:bodyPr>
          <a:lstStyle/>
          <a:p>
            <a:pPr marL="285750" indent="-285750">
              <a:spcAft>
                <a:spcPts val="500"/>
              </a:spcAft>
              <a:buFont typeface="Arial" panose="020B0604020202020204" pitchFamily="34" charset="0"/>
              <a:buChar char="•"/>
            </a:pPr>
            <a:r>
              <a:rPr lang="en-RO" sz="2200" dirty="0">
                <a:latin typeface="Adobe Garamond Pro" panose="02020502060506020403" pitchFamily="18" charset="0"/>
              </a:rPr>
              <a:t>Sensul literal</a:t>
            </a:r>
            <a:r>
              <a:rPr lang="en-RO" sz="2200" dirty="0">
                <a:solidFill>
                  <a:srgbClr val="6C2410"/>
                </a:solidFill>
                <a:latin typeface="Adobe Garamond Pro" panose="02020502060506020403" pitchFamily="18" charset="0"/>
              </a:rPr>
              <a:t> </a:t>
            </a:r>
            <a:r>
              <a:rPr lang="en-RO" sz="2200" dirty="0">
                <a:latin typeface="Adobe Garamond Pro" panose="02020502060506020403" pitchFamily="18" charset="0"/>
              </a:rPr>
              <a:t>(denotativ)</a:t>
            </a:r>
          </a:p>
          <a:p>
            <a:pPr marL="285750" indent="-285750">
              <a:buFont typeface="Arial" panose="020B0604020202020204" pitchFamily="34" charset="0"/>
              <a:buChar char="•"/>
            </a:pPr>
            <a:r>
              <a:rPr lang="en-RO" sz="2200" dirty="0">
                <a:latin typeface="Adobe Garamond Pro" panose="02020502060506020403" pitchFamily="18" charset="0"/>
              </a:rPr>
              <a:t>Sensul figurat (conotativ)</a:t>
            </a:r>
          </a:p>
          <a:p>
            <a:pPr marL="285750" indent="-285750">
              <a:buFont typeface="Arial" panose="020B0604020202020204" pitchFamily="34" charset="0"/>
              <a:buChar char="•"/>
            </a:pPr>
            <a:endParaRPr lang="en-RO" sz="2200" dirty="0">
              <a:latin typeface="Adobe Garamond Pro" panose="02020502060506020403" pitchFamily="18" charset="0"/>
            </a:endParaRPr>
          </a:p>
          <a:p>
            <a:pPr marL="285750" indent="-285750">
              <a:spcAft>
                <a:spcPts val="500"/>
              </a:spcAft>
              <a:buFont typeface="Arial" panose="020B0604020202020204" pitchFamily="34" charset="0"/>
              <a:buChar char="•"/>
            </a:pPr>
            <a:r>
              <a:rPr lang="en-RO" sz="2200" dirty="0">
                <a:latin typeface="Adobe Garamond Pro" panose="02020502060506020403" pitchFamily="18" charset="0"/>
              </a:rPr>
              <a:t>Implicatura convențională</a:t>
            </a:r>
          </a:p>
          <a:p>
            <a:pPr marL="285750" indent="-285750">
              <a:spcAft>
                <a:spcPts val="1200"/>
              </a:spcAft>
              <a:buFont typeface="Arial" panose="020B0604020202020204" pitchFamily="34" charset="0"/>
              <a:buChar char="•"/>
            </a:pPr>
            <a:r>
              <a:rPr lang="en-RO" sz="2200" dirty="0">
                <a:solidFill>
                  <a:srgbClr val="6C2410"/>
                </a:solidFill>
                <a:latin typeface="Adobe Garamond Pro" panose="02020502060506020403" pitchFamily="18" charset="0"/>
              </a:rPr>
              <a:t>Implicatura conversațională</a:t>
            </a:r>
          </a:p>
        </p:txBody>
      </p:sp>
      <p:sp>
        <p:nvSpPr>
          <p:cNvPr id="11" name="TextBox 10">
            <a:extLst>
              <a:ext uri="{FF2B5EF4-FFF2-40B4-BE49-F238E27FC236}">
                <a16:creationId xmlns:a16="http://schemas.microsoft.com/office/drawing/2014/main" id="{D1665CC8-6154-E245-BBF8-4CFE8EDCE6E0}"/>
              </a:ext>
            </a:extLst>
          </p:cNvPr>
          <p:cNvSpPr txBox="1"/>
          <p:nvPr/>
        </p:nvSpPr>
        <p:spPr>
          <a:xfrm>
            <a:off x="273192" y="372726"/>
            <a:ext cx="4460853"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A gândi și a scrie clar</a:t>
            </a:r>
          </a:p>
        </p:txBody>
      </p:sp>
      <p:graphicFrame>
        <p:nvGraphicFramePr>
          <p:cNvPr id="9" name="Table 3">
            <a:extLst>
              <a:ext uri="{FF2B5EF4-FFF2-40B4-BE49-F238E27FC236}">
                <a16:creationId xmlns:a16="http://schemas.microsoft.com/office/drawing/2014/main" id="{6FCE08B0-0947-4245-858E-14256E0544D2}"/>
              </a:ext>
            </a:extLst>
          </p:cNvPr>
          <p:cNvGraphicFramePr>
            <a:graphicFrameLocks noGrp="1"/>
          </p:cNvGraphicFramePr>
          <p:nvPr>
            <p:extLst>
              <p:ext uri="{D42A27DB-BD31-4B8C-83A1-F6EECF244321}">
                <p14:modId xmlns:p14="http://schemas.microsoft.com/office/powerpoint/2010/main" val="885159542"/>
              </p:ext>
            </p:extLst>
          </p:nvPr>
        </p:nvGraphicFramePr>
        <p:xfrm>
          <a:off x="3880023" y="1468803"/>
          <a:ext cx="7327556" cy="3348990"/>
        </p:xfrm>
        <a:graphic>
          <a:graphicData uri="http://schemas.openxmlformats.org/drawingml/2006/table">
            <a:tbl>
              <a:tblPr firstRow="1" bandRow="1">
                <a:tableStyleId>{2D5ABB26-0587-4C30-8999-92F81FD0307C}</a:tableStyleId>
              </a:tblPr>
              <a:tblGrid>
                <a:gridCol w="1991142">
                  <a:extLst>
                    <a:ext uri="{9D8B030D-6E8A-4147-A177-3AD203B41FA5}">
                      <a16:colId xmlns:a16="http://schemas.microsoft.com/office/drawing/2014/main" val="2811966465"/>
                    </a:ext>
                  </a:extLst>
                </a:gridCol>
                <a:gridCol w="1875311">
                  <a:extLst>
                    <a:ext uri="{9D8B030D-6E8A-4147-A177-3AD203B41FA5}">
                      <a16:colId xmlns:a16="http://schemas.microsoft.com/office/drawing/2014/main" val="2443199889"/>
                    </a:ext>
                  </a:extLst>
                </a:gridCol>
                <a:gridCol w="1629213">
                  <a:extLst>
                    <a:ext uri="{9D8B030D-6E8A-4147-A177-3AD203B41FA5}">
                      <a16:colId xmlns:a16="http://schemas.microsoft.com/office/drawing/2014/main" val="2783595928"/>
                    </a:ext>
                  </a:extLst>
                </a:gridCol>
                <a:gridCol w="1831890">
                  <a:extLst>
                    <a:ext uri="{9D8B030D-6E8A-4147-A177-3AD203B41FA5}">
                      <a16:colId xmlns:a16="http://schemas.microsoft.com/office/drawing/2014/main" val="2890120747"/>
                    </a:ext>
                  </a:extLst>
                </a:gridCol>
              </a:tblGrid>
              <a:tr h="3334145">
                <a:tc>
                  <a:txBody>
                    <a:bodyPr/>
                    <a:lstStyle/>
                    <a:p>
                      <a:pPr marL="0" indent="0">
                        <a:lnSpc>
                          <a:spcPct val="150000"/>
                        </a:lnSpc>
                        <a:buFont typeface="Arial" panose="020B0604020202020204" pitchFamily="34" charset="0"/>
                        <a:buNone/>
                      </a:pPr>
                      <a:r>
                        <a:rPr lang="en-RO" dirty="0">
                          <a:latin typeface="Adobe Garamond Pro" panose="02020502060506020403" pitchFamily="18" charset="0"/>
                        </a:rPr>
                        <a:t>A: Cât de bine se pricepe C la fizică? Căci am nevoie de cineva în echipă.</a:t>
                      </a:r>
                    </a:p>
                    <a:p>
                      <a:pPr marL="0" indent="0">
                        <a:lnSpc>
                          <a:spcPct val="150000"/>
                        </a:lnSpc>
                        <a:buFont typeface="Arial" panose="020B0604020202020204" pitchFamily="34" charset="0"/>
                        <a:buNone/>
                      </a:pPr>
                      <a:r>
                        <a:rPr lang="en-RO" dirty="0">
                          <a:latin typeface="Adobe Garamond Pro" panose="02020502060506020403" pitchFamily="18" charset="0"/>
                        </a:rPr>
                        <a:t>B: C e foarte organizat și a fost la toate cursurile mele de fizică.</a:t>
                      </a:r>
                    </a:p>
                  </a:txBody>
                  <a:tcPr/>
                </a:tc>
                <a:tc>
                  <a:txBody>
                    <a:bodyPr/>
                    <a:lstStyle/>
                    <a:p>
                      <a:pPr marL="0" indent="0">
                        <a:lnSpc>
                          <a:spcPct val="150000"/>
                        </a:lnSpc>
                        <a:buFont typeface="Arial" panose="020B0604020202020204" pitchFamily="34" charset="0"/>
                        <a:buNone/>
                      </a:pPr>
                      <a:r>
                        <a:rPr lang="en-RO" i="0" dirty="0">
                          <a:latin typeface="Adobe Garamond Pro" panose="02020502060506020403" pitchFamily="18" charset="0"/>
                        </a:rPr>
                        <a:t>HP: Voldemort e prietenul meu cel mai bun.</a:t>
                      </a:r>
                    </a:p>
                    <a:p>
                      <a:pPr marL="0" indent="0">
                        <a:lnSpc>
                          <a:spcPct val="150000"/>
                        </a:lnSpc>
                        <a:buFont typeface="Arial" panose="020B0604020202020204" pitchFamily="34" charset="0"/>
                        <a:buNone/>
                      </a:pPr>
                      <a:endParaRPr lang="en-RO" i="0" dirty="0">
                        <a:latin typeface="Adobe Garamond Pro" panose="02020502060506020403" pitchFamily="18" charset="0"/>
                      </a:endParaRPr>
                    </a:p>
                    <a:p>
                      <a:pPr marL="0" indent="0">
                        <a:lnSpc>
                          <a:spcPct val="150000"/>
                        </a:lnSpc>
                        <a:buFont typeface="Arial" panose="020B0604020202020204" pitchFamily="34" charset="0"/>
                        <a:buNone/>
                      </a:pPr>
                      <a:r>
                        <a:rPr lang="en-RO" i="0" dirty="0">
                          <a:latin typeface="Adobe Garamond Pro" panose="02020502060506020403" pitchFamily="18" charset="0"/>
                        </a:rPr>
                        <a:t>A: Ești laptele din cafeaua mea.</a:t>
                      </a:r>
                    </a:p>
                  </a:txBody>
                  <a:tcPr/>
                </a:tc>
                <a:tc>
                  <a:txBody>
                    <a:bodyPr/>
                    <a:lstStyle/>
                    <a:p>
                      <a:pPr marL="0" indent="0">
                        <a:lnSpc>
                          <a:spcPct val="150000"/>
                        </a:lnSpc>
                        <a:buFont typeface="Arial" panose="020B0604020202020204" pitchFamily="34" charset="0"/>
                        <a:buNone/>
                      </a:pPr>
                      <a:r>
                        <a:rPr lang="en-RO" dirty="0">
                          <a:latin typeface="Adobe Garamond Pro" panose="02020502060506020403" pitchFamily="18" charset="0"/>
                        </a:rPr>
                        <a:t>A: C e un moș scorțos.</a:t>
                      </a:r>
                    </a:p>
                    <a:p>
                      <a:pPr marL="0" indent="0">
                        <a:lnSpc>
                          <a:spcPct val="150000"/>
                        </a:lnSpc>
                        <a:buFont typeface="Arial" panose="020B0604020202020204" pitchFamily="34" charset="0"/>
                        <a:buNone/>
                      </a:pPr>
                      <a:r>
                        <a:rPr lang="en-RO" dirty="0">
                          <a:latin typeface="Adobe Garamond Pro" panose="02020502060506020403" pitchFamily="18" charset="0"/>
                        </a:rPr>
                        <a:t>B: Ce vreme frumoasă, nu-</a:t>
                      </a:r>
                      <a:r>
                        <a:rPr lang="en-US" dirty="0" err="1">
                          <a:latin typeface="Adobe Garamond Pro" panose="02020502060506020403" pitchFamily="18" charset="0"/>
                        </a:rPr>
                        <a:t>i</a:t>
                      </a:r>
                      <a:r>
                        <a:rPr lang="en-RO" dirty="0">
                          <a:latin typeface="Adobe Garamond Pro" panose="02020502060506020403" pitchFamily="18" charset="0"/>
                        </a:rPr>
                        <a:t> așa?</a:t>
                      </a:r>
                    </a:p>
                  </a:txBody>
                  <a:tcPr/>
                </a:tc>
                <a:tc>
                  <a:txBody>
                    <a:bodyPr/>
                    <a:lstStyle/>
                    <a:p>
                      <a:pPr marL="0" indent="0">
                        <a:lnSpc>
                          <a:spcPct val="150000"/>
                        </a:lnSpc>
                        <a:buFont typeface="Arial" panose="020B0604020202020204" pitchFamily="34" charset="0"/>
                        <a:buNone/>
                      </a:pPr>
                      <a:r>
                        <a:rPr lang="en-RO" dirty="0">
                          <a:latin typeface="Adobe Garamond Pro" panose="02020502060506020403" pitchFamily="18" charset="0"/>
                        </a:rPr>
                        <a:t>A: Diseară ascultăm Lucy in the Sky with Diamonds.</a:t>
                      </a:r>
                    </a:p>
                  </a:txBody>
                  <a:tcPr/>
                </a:tc>
                <a:extLst>
                  <a:ext uri="{0D108BD9-81ED-4DB2-BD59-A6C34878D82A}">
                    <a16:rowId xmlns:a16="http://schemas.microsoft.com/office/drawing/2014/main" val="2041181321"/>
                  </a:ext>
                </a:extLst>
              </a:tr>
            </a:tbl>
          </a:graphicData>
        </a:graphic>
      </p:graphicFrame>
      <p:sp>
        <p:nvSpPr>
          <p:cNvPr id="16" name="TextBox 15">
            <a:extLst>
              <a:ext uri="{FF2B5EF4-FFF2-40B4-BE49-F238E27FC236}">
                <a16:creationId xmlns:a16="http://schemas.microsoft.com/office/drawing/2014/main" id="{C0B21D3B-EE35-8146-B582-6788385A4F4F}"/>
              </a:ext>
            </a:extLst>
          </p:cNvPr>
          <p:cNvSpPr txBox="1"/>
          <p:nvPr/>
        </p:nvSpPr>
        <p:spPr>
          <a:xfrm>
            <a:off x="3707305" y="-4840671"/>
            <a:ext cx="6612352" cy="2554545"/>
          </a:xfrm>
          <a:prstGeom prst="rect">
            <a:avLst/>
          </a:prstGeom>
          <a:noFill/>
        </p:spPr>
        <p:txBody>
          <a:bodyPr wrap="square" rtlCol="0">
            <a:spAutoFit/>
          </a:bodyPr>
          <a:lstStyle/>
          <a:p>
            <a:pPr>
              <a:spcAft>
                <a:spcPts val="1200"/>
              </a:spcAft>
            </a:pPr>
            <a:r>
              <a:rPr lang="en-RO" sz="2400" dirty="0">
                <a:latin typeface="Adobe Garamond Pro" panose="02020502060506020403" pitchFamily="18" charset="0"/>
              </a:rPr>
              <a:t>A: Ai un ceas?</a:t>
            </a:r>
          </a:p>
          <a:p>
            <a:pPr>
              <a:spcAft>
                <a:spcPts val="1200"/>
              </a:spcAft>
            </a:pPr>
            <a:r>
              <a:rPr lang="en-RO" sz="2400" dirty="0">
                <a:latin typeface="Adobe Garamond Pro" panose="02020502060506020403" pitchFamily="18" charset="0"/>
              </a:rPr>
              <a:t>B: Nope.</a:t>
            </a:r>
          </a:p>
          <a:p>
            <a:pPr>
              <a:spcAft>
                <a:spcPts val="1200"/>
              </a:spcAft>
            </a:pPr>
            <a:endParaRPr lang="en-RO" sz="2400" dirty="0">
              <a:latin typeface="Adobe Garamond Pro" panose="02020502060506020403" pitchFamily="18" charset="0"/>
            </a:endParaRPr>
          </a:p>
          <a:p>
            <a:pPr>
              <a:spcAft>
                <a:spcPts val="1200"/>
              </a:spcAft>
            </a:pPr>
            <a:r>
              <a:rPr lang="en-RO" sz="2400" dirty="0">
                <a:latin typeface="Adobe Garamond Pro" panose="02020502060506020403" pitchFamily="18" charset="0"/>
              </a:rPr>
              <a:t>A: Ai un ceas?</a:t>
            </a:r>
          </a:p>
          <a:p>
            <a:pPr>
              <a:spcAft>
                <a:spcPts val="1200"/>
              </a:spcAft>
            </a:pPr>
            <a:r>
              <a:rPr lang="en-RO" sz="2400" dirty="0">
                <a:latin typeface="Adobe Garamond Pro" panose="02020502060506020403" pitchFamily="18" charset="0"/>
              </a:rPr>
              <a:t>B: În 10 minute luăm pauză.</a:t>
            </a:r>
          </a:p>
        </p:txBody>
      </p:sp>
      <p:sp>
        <p:nvSpPr>
          <p:cNvPr id="17" name="TextBox 16">
            <a:extLst>
              <a:ext uri="{FF2B5EF4-FFF2-40B4-BE49-F238E27FC236}">
                <a16:creationId xmlns:a16="http://schemas.microsoft.com/office/drawing/2014/main" id="{A54FBCDB-9FCC-B84B-98AE-B1B8AD60E436}"/>
              </a:ext>
            </a:extLst>
          </p:cNvPr>
          <p:cNvSpPr txBox="1"/>
          <p:nvPr/>
        </p:nvSpPr>
        <p:spPr>
          <a:xfrm>
            <a:off x="322953" y="11182101"/>
            <a:ext cx="2550875" cy="646331"/>
          </a:xfrm>
          <a:prstGeom prst="rect">
            <a:avLst/>
          </a:prstGeom>
          <a:noFill/>
        </p:spPr>
        <p:txBody>
          <a:bodyPr wrap="square" rtlCol="0">
            <a:spAutoFit/>
          </a:bodyPr>
          <a:lstStyle/>
          <a:p>
            <a:r>
              <a:rPr lang="en-RO" sz="3600" dirty="0">
                <a:latin typeface="Adobe Garamond Pro" panose="02020502060506020403" pitchFamily="18" charset="0"/>
              </a:rPr>
              <a:t>Bibliografie</a:t>
            </a:r>
          </a:p>
        </p:txBody>
      </p:sp>
      <p:sp>
        <p:nvSpPr>
          <p:cNvPr id="19" name="TextBox 18">
            <a:extLst>
              <a:ext uri="{FF2B5EF4-FFF2-40B4-BE49-F238E27FC236}">
                <a16:creationId xmlns:a16="http://schemas.microsoft.com/office/drawing/2014/main" id="{970DB3E2-A13C-024C-B241-63AD04A6FECA}"/>
              </a:ext>
            </a:extLst>
          </p:cNvPr>
          <p:cNvSpPr txBox="1"/>
          <p:nvPr/>
        </p:nvSpPr>
        <p:spPr>
          <a:xfrm>
            <a:off x="273192" y="10087202"/>
            <a:ext cx="8470757"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clară și critică</a:t>
            </a:r>
          </a:p>
        </p:txBody>
      </p:sp>
      <p:sp>
        <p:nvSpPr>
          <p:cNvPr id="14" name="Rectangle 13">
            <a:extLst>
              <a:ext uri="{FF2B5EF4-FFF2-40B4-BE49-F238E27FC236}">
                <a16:creationId xmlns:a16="http://schemas.microsoft.com/office/drawing/2014/main" id="{C8B4E2C5-E035-8346-8658-A64DB5FCE71D}"/>
              </a:ext>
            </a:extLst>
          </p:cNvPr>
          <p:cNvSpPr/>
          <p:nvPr/>
        </p:nvSpPr>
        <p:spPr>
          <a:xfrm>
            <a:off x="2981916" y="11182101"/>
            <a:ext cx="8294914" cy="2554545"/>
          </a:xfrm>
          <a:prstGeom prst="rect">
            <a:avLst/>
          </a:prstGeom>
        </p:spPr>
        <p:txBody>
          <a:bodyPr wrap="square">
            <a:spAutoFit/>
          </a:bodyPr>
          <a:lstStyle/>
          <a:p>
            <a:pPr marL="720000" indent="-720000" algn="just">
              <a:lnSpc>
                <a:spcPct val="100000"/>
              </a:lnSpc>
            </a:pPr>
            <a:r>
              <a:rPr lang="en-RO" sz="2000" dirty="0">
                <a:latin typeface="Adobe Garamond Pro" panose="02020502060506020403" pitchFamily="18" charset="0"/>
              </a:rPr>
              <a:t>Cornea</a:t>
            </a:r>
            <a:r>
              <a:rPr lang="en-RO" sz="2000" cap="small" dirty="0">
                <a:latin typeface="Adobe Garamond Pro" panose="02020502060506020403" pitchFamily="18" charset="0"/>
              </a:rPr>
              <a:t>,</a:t>
            </a:r>
            <a:r>
              <a:rPr lang="en-RO" sz="2000" dirty="0">
                <a:latin typeface="Adobe Garamond Pro" panose="02020502060506020403" pitchFamily="18" charset="0"/>
              </a:rPr>
              <a:t> A. (ed.). 2016. </a:t>
            </a:r>
            <a:r>
              <a:rPr lang="en-RO" sz="2000" i="1" dirty="0">
                <a:latin typeface="Adobe Garamond Pro" panose="02020502060506020403" pitchFamily="18" charset="0"/>
              </a:rPr>
              <a:t>Epicur și epicureismul antic</a:t>
            </a:r>
            <a:r>
              <a:rPr lang="en-RO" sz="2000" dirty="0">
                <a:latin typeface="Adobe Garamond Pro" panose="02020502060506020403" pitchFamily="18" charset="0"/>
              </a:rPr>
              <a:t>. Iași, București: Editura Univ. „A. I. Cuza“, Humanitas.</a:t>
            </a:r>
            <a:endParaRPr lang="en-RO" sz="2000" cap="small" dirty="0">
              <a:latin typeface="Adobe Garamond Pro" panose="02020502060506020403" pitchFamily="18" charset="0"/>
            </a:endParaRPr>
          </a:p>
          <a:p>
            <a:pPr marL="720000" indent="-720000" algn="just">
              <a:lnSpc>
                <a:spcPct val="100000"/>
              </a:lnSpc>
            </a:pPr>
            <a:r>
              <a:rPr lang="en-RO" sz="2000" dirty="0">
                <a:latin typeface="Adobe Garamond Pro" panose="02020502060506020403" pitchFamily="18" charset="0"/>
              </a:rPr>
              <a:t>Lau, J. Y. F. 2011. </a:t>
            </a:r>
            <a:r>
              <a:rPr lang="en-RO" sz="2000" i="1" dirty="0">
                <a:latin typeface="Adobe Garamond Pro" panose="02020502060506020403" pitchFamily="18" charset="0"/>
              </a:rPr>
              <a:t>An Introduction to Critical Thinking and Creativity. Think More, Think Better.</a:t>
            </a:r>
            <a:r>
              <a:rPr lang="en-RO" sz="2000" dirty="0">
                <a:latin typeface="Adobe Garamond Pro" panose="02020502060506020403" pitchFamily="18" charset="0"/>
              </a:rPr>
              <a:t> Hoboken, New Jersey: Wiley.</a:t>
            </a:r>
          </a:p>
          <a:p>
            <a:pPr marL="720000" indent="-720000" algn="just"/>
            <a:r>
              <a:rPr lang="en-RO" sz="2000" dirty="0">
                <a:latin typeface="Adobe Garamond Pro" panose="02020502060506020403" pitchFamily="18" charset="0"/>
              </a:rPr>
              <a:t>Grice, P. 1989. „Logic and Conversation“. În </a:t>
            </a:r>
            <a:r>
              <a:rPr lang="en-RO" sz="2000" i="1" dirty="0">
                <a:latin typeface="Adobe Garamond Pro" panose="02020502060506020403" pitchFamily="18" charset="0"/>
              </a:rPr>
              <a:t>Studies in the Way of Words.</a:t>
            </a:r>
            <a:r>
              <a:rPr lang="en-RO" sz="2000" dirty="0">
                <a:latin typeface="Adobe Garamond Pro" panose="02020502060506020403" pitchFamily="18" charset="0"/>
              </a:rPr>
              <a:t> Cambridge, Massachusetts/ London, England: Harvard University Press.</a:t>
            </a:r>
          </a:p>
          <a:p>
            <a:pPr marL="720000" indent="-720000" algn="just"/>
            <a:r>
              <a:rPr lang="en-RO" sz="2000" dirty="0">
                <a:latin typeface="Adobe Garamond Pro" panose="02020502060506020403" pitchFamily="18" charset="0"/>
              </a:rPr>
              <a:t>Stoianovici, D. 2005. </a:t>
            </a:r>
            <a:r>
              <a:rPr lang="en-RO" sz="2000" i="1" dirty="0">
                <a:latin typeface="Adobe Garamond Pro" panose="02020502060506020403" pitchFamily="18" charset="0"/>
              </a:rPr>
              <a:t>Argumentare și gândire critică</a:t>
            </a:r>
            <a:r>
              <a:rPr lang="en-RO" sz="2000" dirty="0">
                <a:latin typeface="Adobe Garamond Pro" panose="02020502060506020403" pitchFamily="18" charset="0"/>
              </a:rPr>
              <a:t>. București: Editura Universității din București.</a:t>
            </a:r>
          </a:p>
        </p:txBody>
      </p:sp>
    </p:spTree>
    <p:extLst>
      <p:ext uri="{BB962C8B-B14F-4D97-AF65-F5344CB8AC3E}">
        <p14:creationId xmlns:p14="http://schemas.microsoft.com/office/powerpoint/2010/main" val="292488478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8" name="TextBox 7">
            <a:extLst>
              <a:ext uri="{FF2B5EF4-FFF2-40B4-BE49-F238E27FC236}">
                <a16:creationId xmlns:a16="http://schemas.microsoft.com/office/drawing/2014/main" id="{03B84995-9BF7-4549-8822-59677CFC74F0}"/>
              </a:ext>
            </a:extLst>
          </p:cNvPr>
          <p:cNvSpPr txBox="1"/>
          <p:nvPr/>
        </p:nvSpPr>
        <p:spPr>
          <a:xfrm>
            <a:off x="322953" y="1467625"/>
            <a:ext cx="2550875" cy="646331"/>
          </a:xfrm>
          <a:prstGeom prst="rect">
            <a:avLst/>
          </a:prstGeom>
          <a:noFill/>
        </p:spPr>
        <p:txBody>
          <a:bodyPr wrap="square" rtlCol="0">
            <a:spAutoFit/>
          </a:bodyPr>
          <a:lstStyle/>
          <a:p>
            <a:r>
              <a:rPr lang="en-RO" sz="3600" dirty="0">
                <a:latin typeface="Adobe Garamond Pro" panose="02020502060506020403" pitchFamily="18" charset="0"/>
              </a:rPr>
              <a:t>Bibliografie</a:t>
            </a:r>
          </a:p>
        </p:txBody>
      </p:sp>
      <p:sp>
        <p:nvSpPr>
          <p:cNvPr id="11" name="TextBox 10">
            <a:extLst>
              <a:ext uri="{FF2B5EF4-FFF2-40B4-BE49-F238E27FC236}">
                <a16:creationId xmlns:a16="http://schemas.microsoft.com/office/drawing/2014/main" id="{7C3B4116-017A-F84F-8805-17B208C78F12}"/>
              </a:ext>
            </a:extLst>
          </p:cNvPr>
          <p:cNvSpPr txBox="1"/>
          <p:nvPr/>
        </p:nvSpPr>
        <p:spPr>
          <a:xfrm>
            <a:off x="273192" y="372726"/>
            <a:ext cx="8470757"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clară și critică</a:t>
            </a:r>
          </a:p>
        </p:txBody>
      </p:sp>
      <p:sp>
        <p:nvSpPr>
          <p:cNvPr id="13" name="TextBox 12">
            <a:extLst>
              <a:ext uri="{FF2B5EF4-FFF2-40B4-BE49-F238E27FC236}">
                <a16:creationId xmlns:a16="http://schemas.microsoft.com/office/drawing/2014/main" id="{0352896B-AF3C-0F42-A5E1-EC07332BA76A}"/>
              </a:ext>
            </a:extLst>
          </p:cNvPr>
          <p:cNvSpPr txBox="1"/>
          <p:nvPr/>
        </p:nvSpPr>
        <p:spPr>
          <a:xfrm>
            <a:off x="250371" y="-8019795"/>
            <a:ext cx="2623457" cy="1569660"/>
          </a:xfrm>
          <a:prstGeom prst="rect">
            <a:avLst/>
          </a:prstGeom>
          <a:noFill/>
        </p:spPr>
        <p:txBody>
          <a:bodyPr wrap="square" rtlCol="0">
            <a:spAutoFit/>
          </a:bodyPr>
          <a:lstStyle/>
          <a:p>
            <a:r>
              <a:rPr lang="en-RO" sz="3200" dirty="0">
                <a:latin typeface="Adobe Garamond Pro" panose="02020502060506020403" pitchFamily="18" charset="0"/>
              </a:rPr>
              <a:t>Sens literal și implicatură conversațională</a:t>
            </a:r>
          </a:p>
        </p:txBody>
      </p:sp>
      <p:sp>
        <p:nvSpPr>
          <p:cNvPr id="14" name="TextBox 13">
            <a:extLst>
              <a:ext uri="{FF2B5EF4-FFF2-40B4-BE49-F238E27FC236}">
                <a16:creationId xmlns:a16="http://schemas.microsoft.com/office/drawing/2014/main" id="{003DE6F2-2D05-2C4D-9623-F469BF87122B}"/>
              </a:ext>
            </a:extLst>
          </p:cNvPr>
          <p:cNvSpPr txBox="1"/>
          <p:nvPr/>
        </p:nvSpPr>
        <p:spPr>
          <a:xfrm>
            <a:off x="250371" y="-6245495"/>
            <a:ext cx="2731545" cy="3331681"/>
          </a:xfrm>
          <a:prstGeom prst="rect">
            <a:avLst/>
          </a:prstGeom>
          <a:noFill/>
        </p:spPr>
        <p:txBody>
          <a:bodyPr wrap="square" rtlCol="0">
            <a:spAutoFit/>
          </a:bodyPr>
          <a:lstStyle/>
          <a:p>
            <a:pPr marL="285750" indent="-285750">
              <a:spcAft>
                <a:spcPts val="500"/>
              </a:spcAft>
              <a:buFont typeface="Arial" panose="020B0604020202020204" pitchFamily="34" charset="0"/>
              <a:buChar char="•"/>
            </a:pPr>
            <a:r>
              <a:rPr lang="en-RO" sz="2200" dirty="0">
                <a:latin typeface="Adobe Garamond Pro" panose="02020502060506020403" pitchFamily="18" charset="0"/>
              </a:rPr>
              <a:t>Sensul literal</a:t>
            </a:r>
            <a:r>
              <a:rPr lang="en-RO" sz="2200" dirty="0">
                <a:solidFill>
                  <a:srgbClr val="6C2410"/>
                </a:solidFill>
                <a:latin typeface="Adobe Garamond Pro" panose="02020502060506020403" pitchFamily="18" charset="0"/>
              </a:rPr>
              <a:t> </a:t>
            </a:r>
            <a:r>
              <a:rPr lang="en-RO" sz="2200" dirty="0">
                <a:latin typeface="Adobe Garamond Pro" panose="02020502060506020403" pitchFamily="18" charset="0"/>
              </a:rPr>
              <a:t>(denotativ)</a:t>
            </a:r>
          </a:p>
          <a:p>
            <a:pPr marL="285750" indent="-285750">
              <a:buFont typeface="Arial" panose="020B0604020202020204" pitchFamily="34" charset="0"/>
              <a:buChar char="•"/>
            </a:pPr>
            <a:r>
              <a:rPr lang="en-RO" sz="2200" dirty="0">
                <a:latin typeface="Adobe Garamond Pro" panose="02020502060506020403" pitchFamily="18" charset="0"/>
              </a:rPr>
              <a:t>Sensul figurat (conotativ)</a:t>
            </a:r>
          </a:p>
          <a:p>
            <a:pPr marL="285750" indent="-285750">
              <a:buFont typeface="Arial" panose="020B0604020202020204" pitchFamily="34" charset="0"/>
              <a:buChar char="•"/>
            </a:pPr>
            <a:endParaRPr lang="en-RO" sz="2200" dirty="0">
              <a:latin typeface="Adobe Garamond Pro" panose="02020502060506020403" pitchFamily="18" charset="0"/>
            </a:endParaRPr>
          </a:p>
          <a:p>
            <a:pPr marL="285750" indent="-285750">
              <a:spcAft>
                <a:spcPts val="500"/>
              </a:spcAft>
              <a:buFont typeface="Arial" panose="020B0604020202020204" pitchFamily="34" charset="0"/>
              <a:buChar char="•"/>
            </a:pPr>
            <a:r>
              <a:rPr lang="en-RO" sz="2200" dirty="0">
                <a:latin typeface="Adobe Garamond Pro" panose="02020502060506020403" pitchFamily="18" charset="0"/>
              </a:rPr>
              <a:t>Implicatura convențională</a:t>
            </a:r>
          </a:p>
          <a:p>
            <a:pPr marL="285750" indent="-285750">
              <a:spcAft>
                <a:spcPts val="1200"/>
              </a:spcAft>
              <a:buFont typeface="Arial" panose="020B0604020202020204" pitchFamily="34" charset="0"/>
              <a:buChar char="•"/>
            </a:pPr>
            <a:r>
              <a:rPr lang="en-RO" sz="2200" dirty="0">
                <a:solidFill>
                  <a:srgbClr val="6C2410"/>
                </a:solidFill>
                <a:latin typeface="Adobe Garamond Pro" panose="02020502060506020403" pitchFamily="18" charset="0"/>
              </a:rPr>
              <a:t>Implicatura conversațională</a:t>
            </a:r>
          </a:p>
        </p:txBody>
      </p:sp>
      <p:sp>
        <p:nvSpPr>
          <p:cNvPr id="15" name="TextBox 14">
            <a:extLst>
              <a:ext uri="{FF2B5EF4-FFF2-40B4-BE49-F238E27FC236}">
                <a16:creationId xmlns:a16="http://schemas.microsoft.com/office/drawing/2014/main" id="{9FA1837F-76E0-8D48-A056-0D46E4CEA555}"/>
              </a:ext>
            </a:extLst>
          </p:cNvPr>
          <p:cNvSpPr txBox="1"/>
          <p:nvPr/>
        </p:nvSpPr>
        <p:spPr>
          <a:xfrm>
            <a:off x="273192" y="-9114694"/>
            <a:ext cx="4460853"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A gândi și a scrie clar</a:t>
            </a:r>
          </a:p>
        </p:txBody>
      </p:sp>
      <p:graphicFrame>
        <p:nvGraphicFramePr>
          <p:cNvPr id="16" name="Table 3">
            <a:extLst>
              <a:ext uri="{FF2B5EF4-FFF2-40B4-BE49-F238E27FC236}">
                <a16:creationId xmlns:a16="http://schemas.microsoft.com/office/drawing/2014/main" id="{706DC5F4-0F89-8E45-B955-07BE16394CBD}"/>
              </a:ext>
            </a:extLst>
          </p:cNvPr>
          <p:cNvGraphicFramePr>
            <a:graphicFrameLocks noGrp="1"/>
          </p:cNvGraphicFramePr>
          <p:nvPr>
            <p:extLst>
              <p:ext uri="{D42A27DB-BD31-4B8C-83A1-F6EECF244321}">
                <p14:modId xmlns:p14="http://schemas.microsoft.com/office/powerpoint/2010/main" val="3196990666"/>
              </p:ext>
            </p:extLst>
          </p:nvPr>
        </p:nvGraphicFramePr>
        <p:xfrm>
          <a:off x="3880023" y="-8018617"/>
          <a:ext cx="7327556" cy="3348990"/>
        </p:xfrm>
        <a:graphic>
          <a:graphicData uri="http://schemas.openxmlformats.org/drawingml/2006/table">
            <a:tbl>
              <a:tblPr firstRow="1" bandRow="1">
                <a:tableStyleId>{2D5ABB26-0587-4C30-8999-92F81FD0307C}</a:tableStyleId>
              </a:tblPr>
              <a:tblGrid>
                <a:gridCol w="1991142">
                  <a:extLst>
                    <a:ext uri="{9D8B030D-6E8A-4147-A177-3AD203B41FA5}">
                      <a16:colId xmlns:a16="http://schemas.microsoft.com/office/drawing/2014/main" val="2811966465"/>
                    </a:ext>
                  </a:extLst>
                </a:gridCol>
                <a:gridCol w="1875311">
                  <a:extLst>
                    <a:ext uri="{9D8B030D-6E8A-4147-A177-3AD203B41FA5}">
                      <a16:colId xmlns:a16="http://schemas.microsoft.com/office/drawing/2014/main" val="2443199889"/>
                    </a:ext>
                  </a:extLst>
                </a:gridCol>
                <a:gridCol w="1629213">
                  <a:extLst>
                    <a:ext uri="{9D8B030D-6E8A-4147-A177-3AD203B41FA5}">
                      <a16:colId xmlns:a16="http://schemas.microsoft.com/office/drawing/2014/main" val="2783595928"/>
                    </a:ext>
                  </a:extLst>
                </a:gridCol>
                <a:gridCol w="1831890">
                  <a:extLst>
                    <a:ext uri="{9D8B030D-6E8A-4147-A177-3AD203B41FA5}">
                      <a16:colId xmlns:a16="http://schemas.microsoft.com/office/drawing/2014/main" val="2890120747"/>
                    </a:ext>
                  </a:extLst>
                </a:gridCol>
              </a:tblGrid>
              <a:tr h="3334145">
                <a:tc>
                  <a:txBody>
                    <a:bodyPr/>
                    <a:lstStyle/>
                    <a:p>
                      <a:pPr marL="0" indent="0">
                        <a:lnSpc>
                          <a:spcPct val="150000"/>
                        </a:lnSpc>
                        <a:buFont typeface="Arial" panose="020B0604020202020204" pitchFamily="34" charset="0"/>
                        <a:buNone/>
                      </a:pPr>
                      <a:r>
                        <a:rPr lang="en-RO" dirty="0">
                          <a:latin typeface="Garamond Premr Pro" panose="02020402060506020403" pitchFamily="18" charset="0"/>
                        </a:rPr>
                        <a:t>A: Cât de bine se pricepe C la fizică? Căci am nevoie de cineva în echipă.</a:t>
                      </a:r>
                    </a:p>
                    <a:p>
                      <a:pPr marL="0" indent="0">
                        <a:lnSpc>
                          <a:spcPct val="150000"/>
                        </a:lnSpc>
                        <a:buFont typeface="Arial" panose="020B0604020202020204" pitchFamily="34" charset="0"/>
                        <a:buNone/>
                      </a:pPr>
                      <a:r>
                        <a:rPr lang="en-RO" dirty="0">
                          <a:latin typeface="Garamond Premr Pro" panose="02020402060506020403" pitchFamily="18" charset="0"/>
                        </a:rPr>
                        <a:t>B: C e foarte organizat și a fost la toate cursurile mele de fizică.</a:t>
                      </a:r>
                    </a:p>
                  </a:txBody>
                  <a:tcPr/>
                </a:tc>
                <a:tc>
                  <a:txBody>
                    <a:bodyPr/>
                    <a:lstStyle/>
                    <a:p>
                      <a:pPr marL="0" indent="0">
                        <a:lnSpc>
                          <a:spcPct val="150000"/>
                        </a:lnSpc>
                        <a:buFont typeface="Arial" panose="020B0604020202020204" pitchFamily="34" charset="0"/>
                        <a:buNone/>
                      </a:pPr>
                      <a:r>
                        <a:rPr lang="en-RO" i="0" dirty="0">
                          <a:latin typeface="Garamond Premr Pro" panose="02020402060506020403" pitchFamily="18" charset="0"/>
                        </a:rPr>
                        <a:t>HP: Voldemort e prietenul meu cel mai bun.</a:t>
                      </a:r>
                    </a:p>
                    <a:p>
                      <a:pPr marL="0" indent="0">
                        <a:lnSpc>
                          <a:spcPct val="150000"/>
                        </a:lnSpc>
                        <a:buFont typeface="Arial" panose="020B0604020202020204" pitchFamily="34" charset="0"/>
                        <a:buNone/>
                      </a:pPr>
                      <a:endParaRPr lang="en-RO" i="0" dirty="0">
                        <a:latin typeface="Garamond Premr Pro" panose="02020402060506020403" pitchFamily="18" charset="0"/>
                      </a:endParaRPr>
                    </a:p>
                    <a:p>
                      <a:pPr marL="0" indent="0">
                        <a:lnSpc>
                          <a:spcPct val="150000"/>
                        </a:lnSpc>
                        <a:buFont typeface="Arial" panose="020B0604020202020204" pitchFamily="34" charset="0"/>
                        <a:buNone/>
                      </a:pPr>
                      <a:r>
                        <a:rPr lang="en-RO" i="0" dirty="0">
                          <a:latin typeface="Garamond Premr Pro" panose="02020402060506020403" pitchFamily="18" charset="0"/>
                        </a:rPr>
                        <a:t>A: Ești laptele din cafeaua mea.</a:t>
                      </a:r>
                    </a:p>
                  </a:txBody>
                  <a:tcPr/>
                </a:tc>
                <a:tc>
                  <a:txBody>
                    <a:bodyPr/>
                    <a:lstStyle/>
                    <a:p>
                      <a:pPr marL="0" indent="0">
                        <a:lnSpc>
                          <a:spcPct val="150000"/>
                        </a:lnSpc>
                        <a:buFont typeface="Arial" panose="020B0604020202020204" pitchFamily="34" charset="0"/>
                        <a:buNone/>
                      </a:pPr>
                      <a:r>
                        <a:rPr lang="en-RO" dirty="0">
                          <a:latin typeface="Garamond Premr Pro" panose="02020402060506020403" pitchFamily="18" charset="0"/>
                        </a:rPr>
                        <a:t>A: C e un moș scorțos.</a:t>
                      </a:r>
                    </a:p>
                    <a:p>
                      <a:pPr marL="0" indent="0">
                        <a:lnSpc>
                          <a:spcPct val="150000"/>
                        </a:lnSpc>
                        <a:buFont typeface="Arial" panose="020B0604020202020204" pitchFamily="34" charset="0"/>
                        <a:buNone/>
                      </a:pPr>
                      <a:r>
                        <a:rPr lang="en-RO" dirty="0">
                          <a:latin typeface="Garamond Premr Pro" panose="02020402060506020403" pitchFamily="18" charset="0"/>
                        </a:rPr>
                        <a:t>B: Ce vreme frumoasă, nu-</a:t>
                      </a:r>
                      <a:r>
                        <a:rPr lang="en-US" dirty="0" err="1">
                          <a:latin typeface="Garamond Premr Pro" panose="02020402060506020403" pitchFamily="18" charset="0"/>
                        </a:rPr>
                        <a:t>i</a:t>
                      </a:r>
                      <a:r>
                        <a:rPr lang="en-RO" dirty="0">
                          <a:latin typeface="Garamond Premr Pro" panose="02020402060506020403" pitchFamily="18" charset="0"/>
                        </a:rPr>
                        <a:t> așa?</a:t>
                      </a:r>
                    </a:p>
                  </a:txBody>
                  <a:tcPr/>
                </a:tc>
                <a:tc>
                  <a:txBody>
                    <a:bodyPr/>
                    <a:lstStyle/>
                    <a:p>
                      <a:pPr marL="0" indent="0">
                        <a:lnSpc>
                          <a:spcPct val="150000"/>
                        </a:lnSpc>
                        <a:buFont typeface="Arial" panose="020B0604020202020204" pitchFamily="34" charset="0"/>
                        <a:buNone/>
                      </a:pPr>
                      <a:r>
                        <a:rPr lang="en-RO" dirty="0">
                          <a:latin typeface="Garamond Premr Pro" panose="02020402060506020403" pitchFamily="18" charset="0"/>
                        </a:rPr>
                        <a:t>A: Diseară ascultăm Lucy in the Sky with Diamonds.</a:t>
                      </a:r>
                    </a:p>
                  </a:txBody>
                  <a:tcPr/>
                </a:tc>
                <a:extLst>
                  <a:ext uri="{0D108BD9-81ED-4DB2-BD59-A6C34878D82A}">
                    <a16:rowId xmlns:a16="http://schemas.microsoft.com/office/drawing/2014/main" val="2041181321"/>
                  </a:ext>
                </a:extLst>
              </a:tr>
            </a:tbl>
          </a:graphicData>
        </a:graphic>
      </p:graphicFrame>
      <p:sp>
        <p:nvSpPr>
          <p:cNvPr id="2" name="Rectangle 1">
            <a:extLst>
              <a:ext uri="{FF2B5EF4-FFF2-40B4-BE49-F238E27FC236}">
                <a16:creationId xmlns:a16="http://schemas.microsoft.com/office/drawing/2014/main" id="{5417C9B7-5EF0-7E44-9D99-4209CCF61659}"/>
              </a:ext>
            </a:extLst>
          </p:cNvPr>
          <p:cNvSpPr/>
          <p:nvPr/>
        </p:nvSpPr>
        <p:spPr>
          <a:xfrm>
            <a:off x="3439501" y="2329544"/>
            <a:ext cx="8294914" cy="2554545"/>
          </a:xfrm>
          <a:prstGeom prst="rect">
            <a:avLst/>
          </a:prstGeom>
        </p:spPr>
        <p:txBody>
          <a:bodyPr wrap="square">
            <a:spAutoFit/>
          </a:bodyPr>
          <a:lstStyle/>
          <a:p>
            <a:pPr marL="720000" indent="-720000" algn="just">
              <a:lnSpc>
                <a:spcPct val="100000"/>
              </a:lnSpc>
            </a:pPr>
            <a:r>
              <a:rPr lang="en-RO" sz="2000" dirty="0">
                <a:latin typeface="Adobe Garamond Pro" panose="02020502060506020403" pitchFamily="18" charset="0"/>
              </a:rPr>
              <a:t>Cornea</a:t>
            </a:r>
            <a:r>
              <a:rPr lang="en-RO" sz="2000" cap="small" dirty="0">
                <a:latin typeface="Adobe Garamond Pro" panose="02020502060506020403" pitchFamily="18" charset="0"/>
              </a:rPr>
              <a:t>,</a:t>
            </a:r>
            <a:r>
              <a:rPr lang="en-RO" sz="2000" dirty="0">
                <a:latin typeface="Adobe Garamond Pro" panose="02020502060506020403" pitchFamily="18" charset="0"/>
              </a:rPr>
              <a:t> A. (ed.). 2016. </a:t>
            </a:r>
            <a:r>
              <a:rPr lang="en-RO" sz="2000" i="1" dirty="0">
                <a:latin typeface="Adobe Garamond Pro" panose="02020502060506020403" pitchFamily="18" charset="0"/>
              </a:rPr>
              <a:t>Epicur și epicureismul antic</a:t>
            </a:r>
            <a:r>
              <a:rPr lang="en-RO" sz="2000" dirty="0">
                <a:latin typeface="Adobe Garamond Pro" panose="02020502060506020403" pitchFamily="18" charset="0"/>
              </a:rPr>
              <a:t>. Iași, București: Editura Univ. „A. I. Cuza“, Humanitas.</a:t>
            </a:r>
            <a:endParaRPr lang="en-RO" sz="2000" cap="small" dirty="0">
              <a:latin typeface="Adobe Garamond Pro" panose="02020502060506020403" pitchFamily="18" charset="0"/>
            </a:endParaRPr>
          </a:p>
          <a:p>
            <a:pPr marL="720000" indent="-720000" algn="just">
              <a:lnSpc>
                <a:spcPct val="100000"/>
              </a:lnSpc>
            </a:pPr>
            <a:r>
              <a:rPr lang="en-RO" sz="2000" dirty="0">
                <a:latin typeface="Adobe Garamond Pro" panose="02020502060506020403" pitchFamily="18" charset="0"/>
              </a:rPr>
              <a:t>Lau, J. Y. F. 2011. </a:t>
            </a:r>
            <a:r>
              <a:rPr lang="en-RO" sz="2000" i="1" dirty="0">
                <a:latin typeface="Adobe Garamond Pro" panose="02020502060506020403" pitchFamily="18" charset="0"/>
              </a:rPr>
              <a:t>An Introduction to Critical Thinking and Creativity. Think More, Think Better.</a:t>
            </a:r>
            <a:r>
              <a:rPr lang="en-RO" sz="2000" dirty="0">
                <a:latin typeface="Adobe Garamond Pro" panose="02020502060506020403" pitchFamily="18" charset="0"/>
              </a:rPr>
              <a:t> Hoboken, New Jersey: Wiley.</a:t>
            </a:r>
          </a:p>
          <a:p>
            <a:pPr marL="720000" indent="-720000" algn="just"/>
            <a:r>
              <a:rPr lang="en-RO" sz="2000" dirty="0">
                <a:latin typeface="Adobe Garamond Pro" panose="02020502060506020403" pitchFamily="18" charset="0"/>
              </a:rPr>
              <a:t>Grice, P. 1989. „Logic and Conversation“. În </a:t>
            </a:r>
            <a:r>
              <a:rPr lang="en-RO" sz="2000" i="1" dirty="0">
                <a:latin typeface="Adobe Garamond Pro" panose="02020502060506020403" pitchFamily="18" charset="0"/>
              </a:rPr>
              <a:t>Studies in the Way of Words.</a:t>
            </a:r>
            <a:r>
              <a:rPr lang="en-RO" sz="2000" dirty="0">
                <a:latin typeface="Adobe Garamond Pro" panose="02020502060506020403" pitchFamily="18" charset="0"/>
              </a:rPr>
              <a:t> Cambridge, Massachusetts/ London, England: Harvard University Press.</a:t>
            </a:r>
          </a:p>
          <a:p>
            <a:pPr marL="720000" indent="-720000" algn="just"/>
            <a:r>
              <a:rPr lang="en-RO" sz="2000" dirty="0">
                <a:latin typeface="Adobe Garamond Pro" panose="02020502060506020403" pitchFamily="18" charset="0"/>
              </a:rPr>
              <a:t>Stoianovici, D. 2005. </a:t>
            </a:r>
            <a:r>
              <a:rPr lang="en-RO" sz="2000" i="1" dirty="0">
                <a:latin typeface="Adobe Garamond Pro" panose="02020502060506020403" pitchFamily="18" charset="0"/>
              </a:rPr>
              <a:t>Argumentare și gândire critică</a:t>
            </a:r>
            <a:r>
              <a:rPr lang="en-RO" sz="2000" dirty="0">
                <a:latin typeface="Adobe Garamond Pro" panose="02020502060506020403" pitchFamily="18" charset="0"/>
              </a:rPr>
              <a:t>. București: Editura Universității din București.</a:t>
            </a:r>
          </a:p>
        </p:txBody>
      </p:sp>
    </p:spTree>
    <p:extLst>
      <p:ext uri="{BB962C8B-B14F-4D97-AF65-F5344CB8AC3E}">
        <p14:creationId xmlns:p14="http://schemas.microsoft.com/office/powerpoint/2010/main" val="297855049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1" y="-14288"/>
            <a:ext cx="3123279"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64670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8" name="TextBox 7">
            <a:extLst>
              <a:ext uri="{FF2B5EF4-FFF2-40B4-BE49-F238E27FC236}">
                <a16:creationId xmlns:a16="http://schemas.microsoft.com/office/drawing/2014/main" id="{03B84995-9BF7-4549-8822-59677CFC74F0}"/>
              </a:ext>
            </a:extLst>
          </p:cNvPr>
          <p:cNvSpPr txBox="1"/>
          <p:nvPr/>
        </p:nvSpPr>
        <p:spPr>
          <a:xfrm>
            <a:off x="322954" y="1467625"/>
            <a:ext cx="2446750" cy="1446550"/>
          </a:xfrm>
          <a:prstGeom prst="rect">
            <a:avLst/>
          </a:prstGeom>
          <a:noFill/>
        </p:spPr>
        <p:txBody>
          <a:bodyPr wrap="square" rtlCol="0">
            <a:spAutoFit/>
          </a:bodyPr>
          <a:lstStyle/>
          <a:p>
            <a:r>
              <a:rPr lang="en-RO" sz="4400" dirty="0">
                <a:latin typeface="Adobe Garamond Pro" panose="02020502060506020403" pitchFamily="18" charset="0"/>
              </a:rPr>
              <a:t>Planul </a:t>
            </a:r>
          </a:p>
          <a:p>
            <a:r>
              <a:rPr lang="en-RO" sz="4400" dirty="0">
                <a:latin typeface="Adobe Garamond Pro" panose="02020502060506020403" pitchFamily="18" charset="0"/>
              </a:rPr>
              <a:t>cursului</a:t>
            </a:r>
          </a:p>
        </p:txBody>
      </p:sp>
      <p:sp>
        <p:nvSpPr>
          <p:cNvPr id="9" name="TextBox 8">
            <a:extLst>
              <a:ext uri="{FF2B5EF4-FFF2-40B4-BE49-F238E27FC236}">
                <a16:creationId xmlns:a16="http://schemas.microsoft.com/office/drawing/2014/main" id="{761BFE6A-854F-AF46-9008-E8FC4E04733B}"/>
              </a:ext>
            </a:extLst>
          </p:cNvPr>
          <p:cNvSpPr txBox="1"/>
          <p:nvPr/>
        </p:nvSpPr>
        <p:spPr>
          <a:xfrm>
            <a:off x="4418719" y="749202"/>
            <a:ext cx="7089585"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 </a:t>
            </a:r>
            <a:r>
              <a:rPr lang="en-RO" sz="4000" dirty="0">
                <a:latin typeface="Adobe Garamond Pro" panose="02020502060506020403" pitchFamily="18" charset="0"/>
              </a:rPr>
              <a:t>și</a:t>
            </a:r>
            <a:r>
              <a:rPr lang="en-RO" sz="4000" dirty="0">
                <a:solidFill>
                  <a:srgbClr val="6C2410"/>
                </a:solidFill>
                <a:latin typeface="Adobe Garamond Pro" panose="02020502060506020403" pitchFamily="18" charset="0"/>
              </a:rPr>
              <a:t> </a:t>
            </a:r>
            <a:r>
              <a:rPr lang="en-RO" sz="4000" dirty="0">
                <a:solidFill>
                  <a:schemeClr val="accent4">
                    <a:lumMod val="50000"/>
                  </a:schemeClr>
                </a:solidFill>
                <a:latin typeface="Adobe Garamond Pro" panose="02020502060506020403" pitchFamily="18" charset="0"/>
              </a:rPr>
              <a:t>etică academică</a:t>
            </a:r>
          </a:p>
        </p:txBody>
      </p:sp>
      <p:sp>
        <p:nvSpPr>
          <p:cNvPr id="10" name="TextBox 9">
            <a:extLst>
              <a:ext uri="{FF2B5EF4-FFF2-40B4-BE49-F238E27FC236}">
                <a16:creationId xmlns:a16="http://schemas.microsoft.com/office/drawing/2014/main" id="{24A3CABA-3895-B040-AA7B-D8900D6E0058}"/>
              </a:ext>
            </a:extLst>
          </p:cNvPr>
          <p:cNvSpPr txBox="1"/>
          <p:nvPr/>
        </p:nvSpPr>
        <p:spPr>
          <a:xfrm>
            <a:off x="3398325" y="2914175"/>
            <a:ext cx="4613561" cy="3062377"/>
          </a:xfrm>
          <a:prstGeom prst="rect">
            <a:avLst/>
          </a:prstGeom>
          <a:noFill/>
        </p:spPr>
        <p:txBody>
          <a:bodyPr wrap="square" rtlCol="0">
            <a:spAutoFit/>
          </a:bodyPr>
          <a:lstStyle/>
          <a:p>
            <a:pPr algn="just">
              <a:spcAft>
                <a:spcPts val="600"/>
              </a:spcAft>
            </a:pPr>
            <a:r>
              <a:rPr lang="en-RO" sz="2000" dirty="0">
                <a:latin typeface="Adobe Garamond Pro" panose="02020502060506020403" pitchFamily="18" charset="0"/>
                <a:cs typeface="Courier New" panose="02070309020205020404" pitchFamily="49" charset="0"/>
              </a:rPr>
              <a:t>01. </a:t>
            </a:r>
            <a:r>
              <a:rPr lang="en-RO" sz="2000" dirty="0">
                <a:solidFill>
                  <a:srgbClr val="6C2410"/>
                </a:solidFill>
                <a:latin typeface="Adobe Garamond Pro" panose="02020502060506020403" pitchFamily="18" charset="0"/>
                <a:cs typeface="Courier New" panose="02070309020205020404" pitchFamily="49" charset="0"/>
              </a:rPr>
              <a:t>Gândire clară și critică</a:t>
            </a:r>
          </a:p>
          <a:p>
            <a:pPr algn="just">
              <a:spcAft>
                <a:spcPts val="600"/>
              </a:spcAft>
            </a:pPr>
            <a:r>
              <a:rPr lang="en-RO" sz="2000" dirty="0">
                <a:latin typeface="Adobe Garamond Pro" panose="02020502060506020403" pitchFamily="18" charset="0"/>
                <a:cs typeface="Courier New" panose="02070309020205020404" pitchFamily="49" charset="0"/>
              </a:rPr>
              <a:t>02. </a:t>
            </a:r>
            <a:r>
              <a:rPr lang="en-RO" sz="2000" dirty="0">
                <a:solidFill>
                  <a:srgbClr val="6C2410"/>
                </a:solidFill>
                <a:latin typeface="Adobe Garamond Pro" panose="02020502060506020403" pitchFamily="18" charset="0"/>
                <a:cs typeface="Courier New" panose="02070309020205020404" pitchFamily="49" charset="0"/>
              </a:rPr>
              <a:t>Definiții. Condiții necesare și suficiente</a:t>
            </a:r>
          </a:p>
          <a:p>
            <a:pPr algn="just">
              <a:spcAft>
                <a:spcPts val="600"/>
              </a:spcAft>
            </a:pPr>
            <a:r>
              <a:rPr lang="en-RO" sz="2000" dirty="0">
                <a:latin typeface="Adobe Garamond Pro" panose="02020502060506020403" pitchFamily="18" charset="0"/>
                <a:cs typeface="Courier New" panose="02070309020205020404" pitchFamily="49" charset="0"/>
              </a:rPr>
              <a:t>03. </a:t>
            </a:r>
            <a:r>
              <a:rPr lang="en-RO" sz="2000" dirty="0">
                <a:solidFill>
                  <a:srgbClr val="6C2410"/>
                </a:solidFill>
                <a:latin typeface="Adobe Garamond Pro" panose="02020502060506020403" pitchFamily="18" charset="0"/>
                <a:cs typeface="Courier New" panose="02070309020205020404" pitchFamily="49" charset="0"/>
              </a:rPr>
              <a:t>Capcane lingvistice</a:t>
            </a:r>
          </a:p>
          <a:p>
            <a:pPr algn="just">
              <a:spcAft>
                <a:spcPts val="600"/>
              </a:spcAft>
            </a:pPr>
            <a:r>
              <a:rPr lang="en-RO" sz="2000" dirty="0">
                <a:latin typeface="Adobe Garamond Pro" panose="02020502060506020403" pitchFamily="18" charset="0"/>
                <a:cs typeface="Courier New" panose="02070309020205020404" pitchFamily="49" charset="0"/>
              </a:rPr>
              <a:t>04. </a:t>
            </a:r>
            <a:r>
              <a:rPr lang="en-RO" sz="2000" dirty="0">
                <a:solidFill>
                  <a:srgbClr val="6C2410"/>
                </a:solidFill>
                <a:latin typeface="Adobe Garamond Pro" panose="02020502060506020403" pitchFamily="18" charset="0"/>
                <a:cs typeface="Courier New" panose="02070309020205020404" pitchFamily="49" charset="0"/>
              </a:rPr>
              <a:t>Adevăr. Concepte logice de bază</a:t>
            </a:r>
          </a:p>
          <a:p>
            <a:pPr algn="just">
              <a:spcAft>
                <a:spcPts val="600"/>
              </a:spcAft>
            </a:pPr>
            <a:r>
              <a:rPr lang="en-RO" sz="2000" dirty="0">
                <a:latin typeface="Adobe Garamond Pro" panose="02020502060506020403" pitchFamily="18" charset="0"/>
                <a:cs typeface="Courier New" panose="02070309020205020404" pitchFamily="49" charset="0"/>
              </a:rPr>
              <a:t>05.</a:t>
            </a:r>
            <a:r>
              <a:rPr lang="en-RO" sz="2000" dirty="0">
                <a:solidFill>
                  <a:srgbClr val="6C2410"/>
                </a:solidFill>
                <a:latin typeface="Adobe Garamond Pro" panose="02020502060506020403" pitchFamily="18" charset="0"/>
                <a:cs typeface="Courier New" panose="02070309020205020404" pitchFamily="49" charset="0"/>
              </a:rPr>
              <a:t> Ce este un raționament bun</a:t>
            </a:r>
          </a:p>
          <a:p>
            <a:pPr algn="just">
              <a:spcAft>
                <a:spcPts val="600"/>
              </a:spcAft>
            </a:pPr>
            <a:r>
              <a:rPr lang="en-RO" sz="2000" dirty="0">
                <a:latin typeface="Adobe Garamond Pro" panose="02020502060506020403" pitchFamily="18" charset="0"/>
                <a:cs typeface="Courier New" panose="02070309020205020404" pitchFamily="49" charset="0"/>
              </a:rPr>
              <a:t>06. </a:t>
            </a:r>
            <a:r>
              <a:rPr lang="en-RO" sz="2000" dirty="0">
                <a:solidFill>
                  <a:srgbClr val="6C2410"/>
                </a:solidFill>
                <a:latin typeface="Adobe Garamond Pro" panose="02020502060506020403" pitchFamily="18" charset="0"/>
                <a:cs typeface="Courier New" panose="02070309020205020404" pitchFamily="49" charset="0"/>
              </a:rPr>
              <a:t>Inducția și raționarea științifică</a:t>
            </a:r>
          </a:p>
          <a:p>
            <a:pPr algn="just">
              <a:spcAft>
                <a:spcPts val="600"/>
              </a:spcAft>
            </a:pPr>
            <a:r>
              <a:rPr lang="en-RO" sz="2000" dirty="0">
                <a:latin typeface="Adobe Garamond Pro" panose="02020502060506020403" pitchFamily="18" charset="0"/>
                <a:cs typeface="Courier New" panose="02070309020205020404" pitchFamily="49" charset="0"/>
              </a:rPr>
              <a:t>07. </a:t>
            </a:r>
            <a:r>
              <a:rPr lang="en-RO" sz="2000" dirty="0">
                <a:solidFill>
                  <a:srgbClr val="6C2410"/>
                </a:solidFill>
                <a:latin typeface="Adobe Garamond Pro" panose="02020502060506020403" pitchFamily="18" charset="0"/>
                <a:cs typeface="Courier New" panose="02070309020205020404" pitchFamily="49" charset="0"/>
              </a:rPr>
              <a:t>Raționamente </a:t>
            </a:r>
            <a:r>
              <a:rPr lang="en-RO" sz="2000" dirty="0">
                <a:solidFill>
                  <a:schemeClr val="accent4">
                    <a:lumMod val="50000"/>
                  </a:schemeClr>
                </a:solidFill>
                <a:latin typeface="Adobe Garamond Pro" panose="02020502060506020403" pitchFamily="18" charset="0"/>
                <a:cs typeface="Courier New" panose="02070309020205020404" pitchFamily="49" charset="0"/>
              </a:rPr>
              <a:t>morale</a:t>
            </a:r>
          </a:p>
          <a:p>
            <a:endParaRPr lang="en-RO" dirty="0">
              <a:latin typeface="Adobe Garamond Pro" panose="02020502060506020403" pitchFamily="18" charset="0"/>
            </a:endParaRPr>
          </a:p>
        </p:txBody>
      </p:sp>
      <p:sp>
        <p:nvSpPr>
          <p:cNvPr id="11" name="TextBox 10">
            <a:extLst>
              <a:ext uri="{FF2B5EF4-FFF2-40B4-BE49-F238E27FC236}">
                <a16:creationId xmlns:a16="http://schemas.microsoft.com/office/drawing/2014/main" id="{4282DF8B-F48D-3246-A9D0-64B75C0F8994}"/>
              </a:ext>
            </a:extLst>
          </p:cNvPr>
          <p:cNvSpPr txBox="1"/>
          <p:nvPr/>
        </p:nvSpPr>
        <p:spPr>
          <a:xfrm>
            <a:off x="8375158" y="2914175"/>
            <a:ext cx="3659522" cy="2708434"/>
          </a:xfrm>
          <a:prstGeom prst="rect">
            <a:avLst/>
          </a:prstGeom>
          <a:noFill/>
        </p:spPr>
        <p:txBody>
          <a:bodyPr wrap="square" rtlCol="0">
            <a:spAutoFit/>
          </a:bodyPr>
          <a:lstStyle/>
          <a:p>
            <a:pPr algn="just">
              <a:spcAft>
                <a:spcPts val="600"/>
              </a:spcAft>
            </a:pPr>
            <a:r>
              <a:rPr lang="en-RO" sz="2000" dirty="0">
                <a:latin typeface="Adobe Garamond Pro" panose="02020502060506020403" pitchFamily="18" charset="0"/>
                <a:cs typeface="Courier New" panose="02070309020205020404" pitchFamily="49" charset="0"/>
              </a:rPr>
              <a:t>08.</a:t>
            </a:r>
            <a:r>
              <a:rPr lang="en-RO" sz="2000" dirty="0">
                <a:solidFill>
                  <a:schemeClr val="accent4">
                    <a:lumMod val="50000"/>
                  </a:schemeClr>
                </a:solidFill>
                <a:latin typeface="Adobe Garamond Pro" panose="02020502060506020403" pitchFamily="18" charset="0"/>
                <a:cs typeface="Courier New" panose="02070309020205020404" pitchFamily="49" charset="0"/>
              </a:rPr>
              <a:t> Noțiuni fundamentale de etică</a:t>
            </a:r>
          </a:p>
          <a:p>
            <a:pPr algn="just">
              <a:spcAft>
                <a:spcPts val="600"/>
              </a:spcAft>
            </a:pPr>
            <a:r>
              <a:rPr lang="en-RO" sz="2000" dirty="0">
                <a:latin typeface="Adobe Garamond Pro" panose="02020502060506020403" pitchFamily="18" charset="0"/>
                <a:cs typeface="Courier New" panose="02070309020205020404" pitchFamily="49" charset="0"/>
              </a:rPr>
              <a:t>09.</a:t>
            </a:r>
            <a:r>
              <a:rPr lang="en-RO" sz="2000" dirty="0">
                <a:solidFill>
                  <a:schemeClr val="accent4">
                    <a:lumMod val="50000"/>
                  </a:schemeClr>
                </a:solidFill>
                <a:latin typeface="Adobe Garamond Pro" panose="02020502060506020403" pitchFamily="18" charset="0"/>
                <a:cs typeface="Courier New" panose="02070309020205020404" pitchFamily="49" charset="0"/>
              </a:rPr>
              <a:t> Etica publicării</a:t>
            </a:r>
          </a:p>
          <a:p>
            <a:pPr algn="just">
              <a:spcAft>
                <a:spcPts val="600"/>
              </a:spcAft>
            </a:pPr>
            <a:r>
              <a:rPr lang="en-RO" sz="2000" dirty="0">
                <a:latin typeface="Adobe Garamond Pro" panose="02020502060506020403" pitchFamily="18" charset="0"/>
                <a:cs typeface="Courier New" panose="02070309020205020404" pitchFamily="49" charset="0"/>
              </a:rPr>
              <a:t>10.</a:t>
            </a:r>
            <a:r>
              <a:rPr lang="en-RO" sz="2000" dirty="0">
                <a:solidFill>
                  <a:schemeClr val="accent4">
                    <a:lumMod val="50000"/>
                  </a:schemeClr>
                </a:solidFill>
                <a:latin typeface="Adobe Garamond Pro" panose="02020502060506020403" pitchFamily="18" charset="0"/>
                <a:cs typeface="Courier New" panose="02070309020205020404" pitchFamily="49" charset="0"/>
              </a:rPr>
              <a:t> Teorii etice</a:t>
            </a:r>
          </a:p>
          <a:p>
            <a:pPr algn="just">
              <a:spcAft>
                <a:spcPts val="600"/>
              </a:spcAft>
            </a:pPr>
            <a:r>
              <a:rPr lang="en-RO" sz="2000" dirty="0">
                <a:latin typeface="Adobe Garamond Pro" panose="02020502060506020403" pitchFamily="18" charset="0"/>
                <a:cs typeface="Courier New" panose="02070309020205020404" pitchFamily="49" charset="0"/>
              </a:rPr>
              <a:t>11.</a:t>
            </a:r>
            <a:r>
              <a:rPr lang="en-RO" sz="2000" dirty="0">
                <a:solidFill>
                  <a:schemeClr val="accent4">
                    <a:lumMod val="50000"/>
                  </a:schemeClr>
                </a:solidFill>
                <a:latin typeface="Adobe Garamond Pro" panose="02020502060506020403" pitchFamily="18" charset="0"/>
                <a:cs typeface="Courier New" panose="02070309020205020404" pitchFamily="49" charset="0"/>
              </a:rPr>
              <a:t> Etică academică</a:t>
            </a:r>
          </a:p>
          <a:p>
            <a:pPr algn="just">
              <a:spcAft>
                <a:spcPts val="600"/>
              </a:spcAft>
            </a:pPr>
            <a:r>
              <a:rPr lang="en-RO" sz="2000" dirty="0">
                <a:latin typeface="Adobe Garamond Pro" panose="02020502060506020403" pitchFamily="18" charset="0"/>
                <a:cs typeface="Courier New" panose="02070309020205020404" pitchFamily="49" charset="0"/>
              </a:rPr>
              <a:t>12.</a:t>
            </a:r>
            <a:r>
              <a:rPr lang="en-RO" sz="2000" dirty="0">
                <a:solidFill>
                  <a:schemeClr val="accent4">
                    <a:lumMod val="50000"/>
                  </a:schemeClr>
                </a:solidFill>
                <a:latin typeface="Adobe Garamond Pro" panose="02020502060506020403" pitchFamily="18" charset="0"/>
                <a:cs typeface="Courier New" panose="02070309020205020404" pitchFamily="49" charset="0"/>
              </a:rPr>
              <a:t> Etica cercetării</a:t>
            </a:r>
          </a:p>
          <a:p>
            <a:pPr algn="just">
              <a:spcAft>
                <a:spcPts val="600"/>
              </a:spcAft>
            </a:pPr>
            <a:r>
              <a:rPr lang="en-RO" sz="2000" dirty="0">
                <a:latin typeface="Adobe Garamond Pro" panose="02020502060506020403" pitchFamily="18" charset="0"/>
                <a:cs typeface="Courier New" panose="02070309020205020404" pitchFamily="49" charset="0"/>
              </a:rPr>
              <a:t>13.</a:t>
            </a:r>
            <a:r>
              <a:rPr lang="en-RO" sz="2000" dirty="0">
                <a:solidFill>
                  <a:schemeClr val="accent4">
                    <a:lumMod val="50000"/>
                  </a:schemeClr>
                </a:solidFill>
                <a:latin typeface="Adobe Garamond Pro" panose="02020502060506020403" pitchFamily="18" charset="0"/>
                <a:cs typeface="Courier New" panose="02070309020205020404" pitchFamily="49" charset="0"/>
              </a:rPr>
              <a:t> Etica noilor tehnologii</a:t>
            </a:r>
          </a:p>
          <a:p>
            <a:pPr algn="just">
              <a:spcAft>
                <a:spcPts val="600"/>
              </a:spcAft>
            </a:pPr>
            <a:r>
              <a:rPr lang="en-RO" sz="2000" dirty="0">
                <a:latin typeface="Adobe Garamond Pro" panose="02020502060506020403" pitchFamily="18" charset="0"/>
                <a:cs typeface="Courier New" panose="02070309020205020404" pitchFamily="49" charset="0"/>
              </a:rPr>
              <a:t>14.</a:t>
            </a:r>
            <a:r>
              <a:rPr lang="en-RO" sz="2000" dirty="0">
                <a:solidFill>
                  <a:schemeClr val="accent4">
                    <a:lumMod val="50000"/>
                  </a:schemeClr>
                </a:solidFill>
                <a:latin typeface="Adobe Garamond Pro" panose="02020502060506020403" pitchFamily="18" charset="0"/>
                <a:cs typeface="Courier New" panose="02070309020205020404" pitchFamily="49" charset="0"/>
              </a:rPr>
              <a:t> </a:t>
            </a:r>
            <a:r>
              <a:rPr lang="en-RO" sz="2000" dirty="0">
                <a:latin typeface="Adobe Garamond Pro" panose="02020502060506020403" pitchFamily="18" charset="0"/>
                <a:cs typeface="Courier New" panose="02070309020205020404" pitchFamily="49" charset="0"/>
              </a:rPr>
              <a:t>Studii de caz și discuții libere</a:t>
            </a:r>
          </a:p>
        </p:txBody>
      </p:sp>
      <p:sp>
        <p:nvSpPr>
          <p:cNvPr id="17" name="TextBox 16">
            <a:extLst>
              <a:ext uri="{FF2B5EF4-FFF2-40B4-BE49-F238E27FC236}">
                <a16:creationId xmlns:a16="http://schemas.microsoft.com/office/drawing/2014/main" id="{EF1548E8-79A6-BE48-B435-466399D9412A}"/>
              </a:ext>
            </a:extLst>
          </p:cNvPr>
          <p:cNvSpPr txBox="1"/>
          <p:nvPr/>
        </p:nvSpPr>
        <p:spPr>
          <a:xfrm>
            <a:off x="1758541" y="8639868"/>
            <a:ext cx="2446750" cy="769441"/>
          </a:xfrm>
          <a:prstGeom prst="rect">
            <a:avLst/>
          </a:prstGeom>
          <a:noFill/>
        </p:spPr>
        <p:txBody>
          <a:bodyPr wrap="square" rtlCol="0">
            <a:spAutoFit/>
          </a:bodyPr>
          <a:lstStyle/>
          <a:p>
            <a:r>
              <a:rPr lang="en-RO" sz="4400" dirty="0">
                <a:latin typeface="Adobe Garamond Pro" panose="02020502060506020403" pitchFamily="18" charset="0"/>
              </a:rPr>
              <a:t>Resurse</a:t>
            </a:r>
          </a:p>
        </p:txBody>
      </p:sp>
      <p:sp>
        <p:nvSpPr>
          <p:cNvPr id="13" name="Rectangle 12">
            <a:extLst>
              <a:ext uri="{FF2B5EF4-FFF2-40B4-BE49-F238E27FC236}">
                <a16:creationId xmlns:a16="http://schemas.microsoft.com/office/drawing/2014/main" id="{1A88A510-4700-0142-BA81-6D35784955BA}"/>
              </a:ext>
            </a:extLst>
          </p:cNvPr>
          <p:cNvSpPr/>
          <p:nvPr/>
        </p:nvSpPr>
        <p:spPr>
          <a:xfrm>
            <a:off x="3398325" y="9535604"/>
            <a:ext cx="8574836" cy="1511952"/>
          </a:xfrm>
          <a:prstGeom prst="rect">
            <a:avLst/>
          </a:prstGeom>
        </p:spPr>
        <p:txBody>
          <a:bodyPr wrap="square">
            <a:spAutoFit/>
          </a:bodyPr>
          <a:lstStyle/>
          <a:p>
            <a:pPr marL="285750" indent="-285750">
              <a:lnSpc>
                <a:spcPct val="130000"/>
              </a:lnSpc>
              <a:buFont typeface="Arial" panose="020B0604020202020204" pitchFamily="34" charset="0"/>
              <a:buChar char="•"/>
            </a:pPr>
            <a:r>
              <a:rPr lang="en-RO" dirty="0">
                <a:solidFill>
                  <a:srgbClr val="6C2410"/>
                </a:solidFill>
                <a:latin typeface="Adobe Garamond Pro" panose="02020502060506020403" pitchFamily="18" charset="0"/>
              </a:rPr>
              <a:t>Lau, J. Y. F. 2011. </a:t>
            </a:r>
            <a:r>
              <a:rPr lang="en-RO" i="1" dirty="0">
                <a:solidFill>
                  <a:srgbClr val="6C2410"/>
                </a:solidFill>
                <a:latin typeface="Adobe Garamond Pro" panose="02020502060506020403" pitchFamily="18" charset="0"/>
              </a:rPr>
              <a:t>An Introduction to Critical Thinking and Creativity. Think More, Think Better.</a:t>
            </a:r>
            <a:r>
              <a:rPr lang="en-RO" dirty="0">
                <a:solidFill>
                  <a:srgbClr val="6C2410"/>
                </a:solidFill>
                <a:latin typeface="Adobe Garamond Pro" panose="02020502060506020403" pitchFamily="18" charset="0"/>
              </a:rPr>
              <a:t> Hoboken, New Jersey: Wiley.</a:t>
            </a:r>
          </a:p>
          <a:p>
            <a:pPr marL="285750" indent="-285750">
              <a:lnSpc>
                <a:spcPct val="130000"/>
              </a:lnSpc>
              <a:buFont typeface="Arial" panose="020B0604020202020204" pitchFamily="34" charset="0"/>
              <a:buChar char="•"/>
            </a:pPr>
            <a:r>
              <a:rPr lang="en-RO" dirty="0">
                <a:solidFill>
                  <a:schemeClr val="accent4">
                    <a:lumMod val="50000"/>
                  </a:schemeClr>
                </a:solidFill>
                <a:latin typeface="Adobe Garamond Pro" panose="02020502060506020403" pitchFamily="18" charset="0"/>
              </a:rPr>
              <a:t>Socaciu, E., Vică, C., Mihailov, E., Gibea, T., Mureșan, V., Constantinescu, M. 2018. </a:t>
            </a:r>
            <a:r>
              <a:rPr lang="en-RO" i="1" dirty="0">
                <a:solidFill>
                  <a:schemeClr val="accent4">
                    <a:lumMod val="50000"/>
                  </a:schemeClr>
                </a:solidFill>
                <a:latin typeface="Adobe Garamond Pro" panose="02020502060506020403" pitchFamily="18" charset="0"/>
              </a:rPr>
              <a:t>Etică și integritate academică</a:t>
            </a:r>
            <a:r>
              <a:rPr lang="en-RO" dirty="0">
                <a:solidFill>
                  <a:schemeClr val="accent4">
                    <a:lumMod val="50000"/>
                  </a:schemeClr>
                </a:solidFill>
                <a:latin typeface="Adobe Garamond Pro" panose="02020502060506020403" pitchFamily="18" charset="0"/>
              </a:rPr>
              <a:t>. București: Editura Universității din București.</a:t>
            </a:r>
          </a:p>
        </p:txBody>
      </p:sp>
    </p:spTree>
    <p:extLst>
      <p:ext uri="{BB962C8B-B14F-4D97-AF65-F5344CB8AC3E}">
        <p14:creationId xmlns:p14="http://schemas.microsoft.com/office/powerpoint/2010/main" val="295122194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8" name="TextBox 7">
            <a:extLst>
              <a:ext uri="{FF2B5EF4-FFF2-40B4-BE49-F238E27FC236}">
                <a16:creationId xmlns:a16="http://schemas.microsoft.com/office/drawing/2014/main" id="{03B84995-9BF7-4549-8822-59677CFC74F0}"/>
              </a:ext>
            </a:extLst>
          </p:cNvPr>
          <p:cNvSpPr txBox="1"/>
          <p:nvPr/>
        </p:nvSpPr>
        <p:spPr>
          <a:xfrm>
            <a:off x="322954" y="1467625"/>
            <a:ext cx="2336008" cy="1446550"/>
          </a:xfrm>
          <a:prstGeom prst="rect">
            <a:avLst/>
          </a:prstGeom>
          <a:noFill/>
        </p:spPr>
        <p:txBody>
          <a:bodyPr wrap="square" rtlCol="0">
            <a:spAutoFit/>
          </a:bodyPr>
          <a:lstStyle/>
          <a:p>
            <a:r>
              <a:rPr lang="en-RO" sz="4400" dirty="0">
                <a:latin typeface="Adobe Garamond Pro" panose="02020502060506020403" pitchFamily="18" charset="0"/>
              </a:rPr>
              <a:t>Planul </a:t>
            </a:r>
          </a:p>
          <a:p>
            <a:r>
              <a:rPr lang="en-RO" sz="4400" dirty="0">
                <a:latin typeface="Adobe Garamond Pro" panose="02020502060506020403" pitchFamily="18" charset="0"/>
              </a:rPr>
              <a:t>cursului</a:t>
            </a:r>
          </a:p>
        </p:txBody>
      </p:sp>
      <p:sp>
        <p:nvSpPr>
          <p:cNvPr id="9" name="TextBox 8">
            <a:extLst>
              <a:ext uri="{FF2B5EF4-FFF2-40B4-BE49-F238E27FC236}">
                <a16:creationId xmlns:a16="http://schemas.microsoft.com/office/drawing/2014/main" id="{761BFE6A-854F-AF46-9008-E8FC4E04733B}"/>
              </a:ext>
            </a:extLst>
          </p:cNvPr>
          <p:cNvSpPr txBox="1"/>
          <p:nvPr/>
        </p:nvSpPr>
        <p:spPr>
          <a:xfrm>
            <a:off x="4418720" y="749202"/>
            <a:ext cx="6768703"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 </a:t>
            </a:r>
            <a:r>
              <a:rPr lang="en-RO" sz="4000" dirty="0">
                <a:latin typeface="Adobe Garamond Pro" panose="02020502060506020403" pitchFamily="18" charset="0"/>
              </a:rPr>
              <a:t>și</a:t>
            </a:r>
            <a:r>
              <a:rPr lang="en-RO" sz="4000" dirty="0">
                <a:solidFill>
                  <a:srgbClr val="6C2410"/>
                </a:solidFill>
                <a:latin typeface="Adobe Garamond Pro" panose="02020502060506020403" pitchFamily="18" charset="0"/>
              </a:rPr>
              <a:t> </a:t>
            </a:r>
            <a:r>
              <a:rPr lang="en-RO" sz="4000" dirty="0">
                <a:solidFill>
                  <a:schemeClr val="accent4">
                    <a:lumMod val="50000"/>
                  </a:schemeClr>
                </a:solidFill>
                <a:latin typeface="Adobe Garamond Pro" panose="02020502060506020403" pitchFamily="18" charset="0"/>
              </a:rPr>
              <a:t>etică academică</a:t>
            </a:r>
          </a:p>
        </p:txBody>
      </p:sp>
      <p:sp>
        <p:nvSpPr>
          <p:cNvPr id="10" name="TextBox 9">
            <a:extLst>
              <a:ext uri="{FF2B5EF4-FFF2-40B4-BE49-F238E27FC236}">
                <a16:creationId xmlns:a16="http://schemas.microsoft.com/office/drawing/2014/main" id="{24A3CABA-3895-B040-AA7B-D8900D6E0058}"/>
              </a:ext>
            </a:extLst>
          </p:cNvPr>
          <p:cNvSpPr txBox="1"/>
          <p:nvPr/>
        </p:nvSpPr>
        <p:spPr>
          <a:xfrm>
            <a:off x="3026850" y="1799750"/>
            <a:ext cx="3744063" cy="2600712"/>
          </a:xfrm>
          <a:prstGeom prst="rect">
            <a:avLst/>
          </a:prstGeom>
          <a:noFill/>
        </p:spPr>
        <p:txBody>
          <a:bodyPr wrap="square" rtlCol="0">
            <a:spAutoFit/>
          </a:bodyPr>
          <a:lstStyle/>
          <a:p>
            <a:pPr algn="just">
              <a:spcAft>
                <a:spcPts val="600"/>
              </a:spcAft>
            </a:pPr>
            <a:r>
              <a:rPr lang="en-RO" sz="1600" dirty="0">
                <a:latin typeface="Adobe Garamond Pro" panose="02020502060506020403" pitchFamily="18" charset="0"/>
                <a:cs typeface="Courier New" panose="02070309020205020404" pitchFamily="49" charset="0"/>
              </a:rPr>
              <a:t>01. </a:t>
            </a:r>
            <a:r>
              <a:rPr lang="en-RO" sz="1600" dirty="0">
                <a:solidFill>
                  <a:srgbClr val="6C2410"/>
                </a:solidFill>
                <a:latin typeface="Adobe Garamond Pro" panose="02020502060506020403" pitchFamily="18" charset="0"/>
                <a:cs typeface="Courier New" panose="02070309020205020404" pitchFamily="49" charset="0"/>
              </a:rPr>
              <a:t>Gândire clară și critică</a:t>
            </a:r>
          </a:p>
          <a:p>
            <a:pPr algn="just">
              <a:spcAft>
                <a:spcPts val="600"/>
              </a:spcAft>
            </a:pPr>
            <a:r>
              <a:rPr lang="en-RO" sz="1600" dirty="0">
                <a:latin typeface="Adobe Garamond Pro" panose="02020502060506020403" pitchFamily="18" charset="0"/>
                <a:cs typeface="Courier New" panose="02070309020205020404" pitchFamily="49" charset="0"/>
              </a:rPr>
              <a:t>02. </a:t>
            </a:r>
            <a:r>
              <a:rPr lang="en-RO" sz="1600" dirty="0">
                <a:solidFill>
                  <a:srgbClr val="6C2410"/>
                </a:solidFill>
                <a:latin typeface="Adobe Garamond Pro" panose="02020502060506020403" pitchFamily="18" charset="0"/>
                <a:cs typeface="Courier New" panose="02070309020205020404" pitchFamily="49" charset="0"/>
              </a:rPr>
              <a:t>Definiții. Condiții necesare și suficiente</a:t>
            </a:r>
          </a:p>
          <a:p>
            <a:pPr algn="just">
              <a:spcAft>
                <a:spcPts val="600"/>
              </a:spcAft>
            </a:pPr>
            <a:r>
              <a:rPr lang="en-RO" sz="1600" dirty="0">
                <a:latin typeface="Adobe Garamond Pro" panose="02020502060506020403" pitchFamily="18" charset="0"/>
                <a:cs typeface="Courier New" panose="02070309020205020404" pitchFamily="49" charset="0"/>
              </a:rPr>
              <a:t>03. </a:t>
            </a:r>
            <a:r>
              <a:rPr lang="en-RO" sz="1600" dirty="0">
                <a:solidFill>
                  <a:srgbClr val="6C2410"/>
                </a:solidFill>
                <a:latin typeface="Adobe Garamond Pro" panose="02020502060506020403" pitchFamily="18" charset="0"/>
                <a:cs typeface="Courier New" panose="02070309020205020404" pitchFamily="49" charset="0"/>
              </a:rPr>
              <a:t>Capcane lingvistice</a:t>
            </a:r>
          </a:p>
          <a:p>
            <a:pPr algn="just">
              <a:spcAft>
                <a:spcPts val="600"/>
              </a:spcAft>
            </a:pPr>
            <a:r>
              <a:rPr lang="en-RO" sz="1600" dirty="0">
                <a:latin typeface="Adobe Garamond Pro" panose="02020502060506020403" pitchFamily="18" charset="0"/>
                <a:cs typeface="Courier New" panose="02070309020205020404" pitchFamily="49" charset="0"/>
              </a:rPr>
              <a:t>04. </a:t>
            </a:r>
            <a:r>
              <a:rPr lang="en-RO" sz="1600" dirty="0">
                <a:solidFill>
                  <a:srgbClr val="6C2410"/>
                </a:solidFill>
                <a:latin typeface="Adobe Garamond Pro" panose="02020502060506020403" pitchFamily="18" charset="0"/>
                <a:cs typeface="Courier New" panose="02070309020205020404" pitchFamily="49" charset="0"/>
              </a:rPr>
              <a:t>Adevăr. Concepte logice de bază</a:t>
            </a:r>
          </a:p>
          <a:p>
            <a:pPr algn="just">
              <a:spcAft>
                <a:spcPts val="600"/>
              </a:spcAft>
            </a:pPr>
            <a:r>
              <a:rPr lang="en-RO" sz="1600" dirty="0">
                <a:latin typeface="Adobe Garamond Pro" panose="02020502060506020403" pitchFamily="18" charset="0"/>
                <a:cs typeface="Courier New" panose="02070309020205020404" pitchFamily="49" charset="0"/>
              </a:rPr>
              <a:t>05.</a:t>
            </a:r>
            <a:r>
              <a:rPr lang="en-RO" sz="1600" dirty="0">
                <a:solidFill>
                  <a:srgbClr val="6C2410"/>
                </a:solidFill>
                <a:latin typeface="Adobe Garamond Pro" panose="02020502060506020403" pitchFamily="18" charset="0"/>
                <a:cs typeface="Courier New" panose="02070309020205020404" pitchFamily="49" charset="0"/>
              </a:rPr>
              <a:t> Ce este un raționament bun</a:t>
            </a:r>
          </a:p>
          <a:p>
            <a:pPr algn="just">
              <a:spcAft>
                <a:spcPts val="600"/>
              </a:spcAft>
            </a:pPr>
            <a:r>
              <a:rPr lang="en-RO" sz="1600" dirty="0">
                <a:latin typeface="Adobe Garamond Pro" panose="02020502060506020403" pitchFamily="18" charset="0"/>
                <a:cs typeface="Courier New" panose="02070309020205020404" pitchFamily="49" charset="0"/>
              </a:rPr>
              <a:t>06. </a:t>
            </a:r>
            <a:r>
              <a:rPr lang="en-RO" sz="1600" dirty="0">
                <a:solidFill>
                  <a:srgbClr val="6C2410"/>
                </a:solidFill>
                <a:latin typeface="Adobe Garamond Pro" panose="02020502060506020403" pitchFamily="18" charset="0"/>
                <a:cs typeface="Courier New" panose="02070309020205020404" pitchFamily="49" charset="0"/>
              </a:rPr>
              <a:t>Inducția și raționarea științifică</a:t>
            </a:r>
          </a:p>
          <a:p>
            <a:pPr algn="just">
              <a:spcAft>
                <a:spcPts val="600"/>
              </a:spcAft>
            </a:pPr>
            <a:r>
              <a:rPr lang="en-RO" sz="1600" dirty="0">
                <a:latin typeface="Adobe Garamond Pro" panose="02020502060506020403" pitchFamily="18" charset="0"/>
                <a:cs typeface="Courier New" panose="02070309020205020404" pitchFamily="49" charset="0"/>
              </a:rPr>
              <a:t>07. </a:t>
            </a:r>
            <a:r>
              <a:rPr lang="en-RO" sz="1600" dirty="0">
                <a:solidFill>
                  <a:srgbClr val="6C2410"/>
                </a:solidFill>
                <a:latin typeface="Adobe Garamond Pro" panose="02020502060506020403" pitchFamily="18" charset="0"/>
                <a:cs typeface="Courier New" panose="02070309020205020404" pitchFamily="49" charset="0"/>
              </a:rPr>
              <a:t>Raționamente </a:t>
            </a:r>
            <a:r>
              <a:rPr lang="en-RO" sz="1600" dirty="0">
                <a:solidFill>
                  <a:schemeClr val="accent4">
                    <a:lumMod val="50000"/>
                  </a:schemeClr>
                </a:solidFill>
                <a:latin typeface="Adobe Garamond Pro" panose="02020502060506020403" pitchFamily="18" charset="0"/>
                <a:cs typeface="Courier New" panose="02070309020205020404" pitchFamily="49" charset="0"/>
              </a:rPr>
              <a:t>morale</a:t>
            </a:r>
          </a:p>
          <a:p>
            <a:endParaRPr lang="en-RO" sz="1600" dirty="0">
              <a:latin typeface="Adobe Garamond Pro" panose="02020502060506020403" pitchFamily="18" charset="0"/>
            </a:endParaRPr>
          </a:p>
        </p:txBody>
      </p:sp>
      <p:sp>
        <p:nvSpPr>
          <p:cNvPr id="11" name="TextBox 10">
            <a:extLst>
              <a:ext uri="{FF2B5EF4-FFF2-40B4-BE49-F238E27FC236}">
                <a16:creationId xmlns:a16="http://schemas.microsoft.com/office/drawing/2014/main" id="{4282DF8B-F48D-3246-A9D0-64B75C0F8994}"/>
              </a:ext>
            </a:extLst>
          </p:cNvPr>
          <p:cNvSpPr txBox="1"/>
          <p:nvPr/>
        </p:nvSpPr>
        <p:spPr>
          <a:xfrm>
            <a:off x="8003682" y="1799750"/>
            <a:ext cx="2980003" cy="2277547"/>
          </a:xfrm>
          <a:prstGeom prst="rect">
            <a:avLst/>
          </a:prstGeom>
          <a:noFill/>
        </p:spPr>
        <p:txBody>
          <a:bodyPr wrap="square" rtlCol="0">
            <a:spAutoFit/>
          </a:bodyPr>
          <a:lstStyle/>
          <a:p>
            <a:pPr algn="just">
              <a:spcAft>
                <a:spcPts val="600"/>
              </a:spcAft>
            </a:pPr>
            <a:r>
              <a:rPr lang="en-RO" sz="1600" dirty="0">
                <a:latin typeface="Adobe Garamond Pro" panose="02020502060506020403" pitchFamily="18" charset="0"/>
                <a:cs typeface="Courier New" panose="02070309020205020404" pitchFamily="49" charset="0"/>
              </a:rPr>
              <a:t>08.</a:t>
            </a:r>
            <a:r>
              <a:rPr lang="en-RO" sz="1600" dirty="0">
                <a:solidFill>
                  <a:schemeClr val="accent4">
                    <a:lumMod val="50000"/>
                  </a:schemeClr>
                </a:solidFill>
                <a:latin typeface="Adobe Garamond Pro" panose="02020502060506020403" pitchFamily="18" charset="0"/>
                <a:cs typeface="Courier New" panose="02070309020205020404" pitchFamily="49" charset="0"/>
              </a:rPr>
              <a:t> Noțiuni fundamentale de etică</a:t>
            </a:r>
          </a:p>
          <a:p>
            <a:pPr algn="just">
              <a:spcAft>
                <a:spcPts val="600"/>
              </a:spcAft>
            </a:pPr>
            <a:r>
              <a:rPr lang="en-RO" sz="1600" dirty="0">
                <a:latin typeface="Adobe Garamond Pro" panose="02020502060506020403" pitchFamily="18" charset="0"/>
                <a:cs typeface="Courier New" panose="02070309020205020404" pitchFamily="49" charset="0"/>
              </a:rPr>
              <a:t>09.</a:t>
            </a:r>
            <a:r>
              <a:rPr lang="en-RO" sz="1600" dirty="0">
                <a:solidFill>
                  <a:schemeClr val="accent4">
                    <a:lumMod val="50000"/>
                  </a:schemeClr>
                </a:solidFill>
                <a:latin typeface="Adobe Garamond Pro" panose="02020502060506020403" pitchFamily="18" charset="0"/>
                <a:cs typeface="Courier New" panose="02070309020205020404" pitchFamily="49" charset="0"/>
              </a:rPr>
              <a:t> Etica publicării</a:t>
            </a:r>
          </a:p>
          <a:p>
            <a:pPr algn="just">
              <a:spcAft>
                <a:spcPts val="600"/>
              </a:spcAft>
            </a:pPr>
            <a:r>
              <a:rPr lang="en-RO" sz="1600" dirty="0">
                <a:latin typeface="Adobe Garamond Pro" panose="02020502060506020403" pitchFamily="18" charset="0"/>
                <a:cs typeface="Courier New" panose="02070309020205020404" pitchFamily="49" charset="0"/>
              </a:rPr>
              <a:t>10.</a:t>
            </a:r>
            <a:r>
              <a:rPr lang="en-RO" sz="1600" dirty="0">
                <a:solidFill>
                  <a:schemeClr val="accent4">
                    <a:lumMod val="50000"/>
                  </a:schemeClr>
                </a:solidFill>
                <a:latin typeface="Adobe Garamond Pro" panose="02020502060506020403" pitchFamily="18" charset="0"/>
                <a:cs typeface="Courier New" panose="02070309020205020404" pitchFamily="49" charset="0"/>
              </a:rPr>
              <a:t> Teorii etice</a:t>
            </a:r>
          </a:p>
          <a:p>
            <a:pPr algn="just">
              <a:spcAft>
                <a:spcPts val="600"/>
              </a:spcAft>
            </a:pPr>
            <a:r>
              <a:rPr lang="en-RO" sz="1600" dirty="0">
                <a:latin typeface="Adobe Garamond Pro" panose="02020502060506020403" pitchFamily="18" charset="0"/>
                <a:cs typeface="Courier New" panose="02070309020205020404" pitchFamily="49" charset="0"/>
              </a:rPr>
              <a:t>11.</a:t>
            </a:r>
            <a:r>
              <a:rPr lang="en-RO" sz="1600" dirty="0">
                <a:solidFill>
                  <a:schemeClr val="accent4">
                    <a:lumMod val="50000"/>
                  </a:schemeClr>
                </a:solidFill>
                <a:latin typeface="Adobe Garamond Pro" panose="02020502060506020403" pitchFamily="18" charset="0"/>
                <a:cs typeface="Courier New" panose="02070309020205020404" pitchFamily="49" charset="0"/>
              </a:rPr>
              <a:t> Etică academică</a:t>
            </a:r>
          </a:p>
          <a:p>
            <a:pPr algn="just">
              <a:spcAft>
                <a:spcPts val="600"/>
              </a:spcAft>
            </a:pPr>
            <a:r>
              <a:rPr lang="en-RO" sz="1600" dirty="0">
                <a:latin typeface="Adobe Garamond Pro" panose="02020502060506020403" pitchFamily="18" charset="0"/>
                <a:cs typeface="Courier New" panose="02070309020205020404" pitchFamily="49" charset="0"/>
              </a:rPr>
              <a:t>12.</a:t>
            </a:r>
            <a:r>
              <a:rPr lang="en-RO" sz="1600" dirty="0">
                <a:solidFill>
                  <a:schemeClr val="accent4">
                    <a:lumMod val="50000"/>
                  </a:schemeClr>
                </a:solidFill>
                <a:latin typeface="Adobe Garamond Pro" panose="02020502060506020403" pitchFamily="18" charset="0"/>
                <a:cs typeface="Courier New" panose="02070309020205020404" pitchFamily="49" charset="0"/>
              </a:rPr>
              <a:t> Etica cercetării</a:t>
            </a:r>
          </a:p>
          <a:p>
            <a:pPr algn="just">
              <a:spcAft>
                <a:spcPts val="600"/>
              </a:spcAft>
            </a:pPr>
            <a:r>
              <a:rPr lang="en-RO" sz="1600" dirty="0">
                <a:latin typeface="Adobe Garamond Pro" panose="02020502060506020403" pitchFamily="18" charset="0"/>
                <a:cs typeface="Courier New" panose="02070309020205020404" pitchFamily="49" charset="0"/>
              </a:rPr>
              <a:t>13.</a:t>
            </a:r>
            <a:r>
              <a:rPr lang="en-RO" sz="1600" dirty="0">
                <a:solidFill>
                  <a:schemeClr val="accent4">
                    <a:lumMod val="50000"/>
                  </a:schemeClr>
                </a:solidFill>
                <a:latin typeface="Adobe Garamond Pro" panose="02020502060506020403" pitchFamily="18" charset="0"/>
                <a:cs typeface="Courier New" panose="02070309020205020404" pitchFamily="49" charset="0"/>
              </a:rPr>
              <a:t> Etica noilor tehnologii</a:t>
            </a:r>
          </a:p>
          <a:p>
            <a:pPr algn="just">
              <a:spcAft>
                <a:spcPts val="600"/>
              </a:spcAft>
            </a:pPr>
            <a:r>
              <a:rPr lang="en-RO" sz="1600" dirty="0">
                <a:latin typeface="Adobe Garamond Pro" panose="02020502060506020403" pitchFamily="18" charset="0"/>
                <a:cs typeface="Courier New" panose="02070309020205020404" pitchFamily="49" charset="0"/>
              </a:rPr>
              <a:t>14.</a:t>
            </a:r>
            <a:r>
              <a:rPr lang="en-RO" sz="1600" dirty="0">
                <a:solidFill>
                  <a:schemeClr val="accent4">
                    <a:lumMod val="50000"/>
                  </a:schemeClr>
                </a:solidFill>
                <a:latin typeface="Adobe Garamond Pro" panose="02020502060506020403" pitchFamily="18" charset="0"/>
                <a:cs typeface="Courier New" panose="02070309020205020404" pitchFamily="49" charset="0"/>
              </a:rPr>
              <a:t> </a:t>
            </a:r>
            <a:r>
              <a:rPr lang="en-RO" sz="1600" dirty="0">
                <a:latin typeface="Adobe Garamond Pro" panose="02020502060506020403" pitchFamily="18" charset="0"/>
                <a:cs typeface="Courier New" panose="02070309020205020404" pitchFamily="49" charset="0"/>
              </a:rPr>
              <a:t>Studii de caz și discuții libere</a:t>
            </a:r>
          </a:p>
        </p:txBody>
      </p:sp>
      <p:sp>
        <p:nvSpPr>
          <p:cNvPr id="14" name="TextBox 13">
            <a:extLst>
              <a:ext uri="{FF2B5EF4-FFF2-40B4-BE49-F238E27FC236}">
                <a16:creationId xmlns:a16="http://schemas.microsoft.com/office/drawing/2014/main" id="{A3E7277E-0025-F84C-89EC-AC4306AA5DBA}"/>
              </a:ext>
            </a:extLst>
          </p:cNvPr>
          <p:cNvSpPr txBox="1"/>
          <p:nvPr/>
        </p:nvSpPr>
        <p:spPr>
          <a:xfrm>
            <a:off x="14150079" y="1467625"/>
            <a:ext cx="2336008" cy="769441"/>
          </a:xfrm>
          <a:prstGeom prst="rect">
            <a:avLst/>
          </a:prstGeom>
          <a:noFill/>
        </p:spPr>
        <p:txBody>
          <a:bodyPr wrap="square" rtlCol="0">
            <a:spAutoFit/>
          </a:bodyPr>
          <a:lstStyle/>
          <a:p>
            <a:r>
              <a:rPr lang="en-RO" sz="4400" dirty="0">
                <a:latin typeface="Adobe Garamond Pro" panose="02020502060506020403" pitchFamily="18" charset="0"/>
              </a:rPr>
              <a:t>Evaluare</a:t>
            </a:r>
          </a:p>
        </p:txBody>
      </p:sp>
      <p:sp>
        <p:nvSpPr>
          <p:cNvPr id="15" name="TextBox 14">
            <a:extLst>
              <a:ext uri="{FF2B5EF4-FFF2-40B4-BE49-F238E27FC236}">
                <a16:creationId xmlns:a16="http://schemas.microsoft.com/office/drawing/2014/main" id="{FE7A24DA-BA3E-CE4E-89A5-1CE1C40B7072}"/>
              </a:ext>
            </a:extLst>
          </p:cNvPr>
          <p:cNvSpPr txBox="1"/>
          <p:nvPr/>
        </p:nvSpPr>
        <p:spPr>
          <a:xfrm>
            <a:off x="15546651" y="1943681"/>
            <a:ext cx="8024418" cy="4524315"/>
          </a:xfrm>
          <a:prstGeom prst="rect">
            <a:avLst/>
          </a:prstGeom>
          <a:noFill/>
        </p:spPr>
        <p:txBody>
          <a:bodyPr wrap="square" rtlCol="0">
            <a:spAutoFit/>
          </a:bodyPr>
          <a:lstStyle/>
          <a:p>
            <a:pPr marL="285750" indent="-285750">
              <a:buFont typeface="Arial" panose="020B0604020202020204" pitchFamily="34" charset="0"/>
              <a:buChar char="•"/>
            </a:pPr>
            <a:r>
              <a:rPr lang="en-RO" sz="2400" b="1" dirty="0">
                <a:solidFill>
                  <a:srgbClr val="6C2410"/>
                </a:solidFill>
                <a:latin typeface="Adobe Garamond Pro Bold" panose="02020502060506020403" pitchFamily="18" charset="0"/>
              </a:rPr>
              <a:t>!</a:t>
            </a:r>
            <a:r>
              <a:rPr lang="en-RO" sz="2400" dirty="0">
                <a:latin typeface="Adobe Garamond Pro" panose="02020502060506020403" pitchFamily="18" charset="0"/>
              </a:rPr>
              <a:t> </a:t>
            </a:r>
            <a:r>
              <a:rPr lang="en-RO" sz="2400" dirty="0">
                <a:solidFill>
                  <a:srgbClr val="6C2410"/>
                </a:solidFill>
                <a:latin typeface="Adobe Garamond Pro" panose="02020502060506020403" pitchFamily="18" charset="0"/>
              </a:rPr>
              <a:t>Prezență minimă obligatorie la seminar</a:t>
            </a:r>
            <a:r>
              <a:rPr lang="en-RO" sz="2400" dirty="0">
                <a:latin typeface="Adobe Garamond Pro" panose="02020502060506020403" pitchFamily="18" charset="0"/>
              </a:rPr>
              <a:t>: </a:t>
            </a:r>
            <a:r>
              <a:rPr lang="en-RO" sz="2400" b="1" dirty="0">
                <a:solidFill>
                  <a:srgbClr val="6C2410"/>
                </a:solidFill>
                <a:latin typeface="Adobe Garamond Pro Bold" panose="02020502060506020403" pitchFamily="18" charset="0"/>
              </a:rPr>
              <a:t>8 prezențe</a:t>
            </a:r>
          </a:p>
          <a:p>
            <a:pPr marL="285750" indent="-285750">
              <a:buFont typeface="Arial" panose="020B0604020202020204" pitchFamily="34" charset="0"/>
              <a:buChar char="•"/>
            </a:pPr>
            <a:r>
              <a:rPr lang="en-RO" sz="2400" dirty="0">
                <a:latin typeface="Adobe Garamond Pro" panose="02020502060506020403" pitchFamily="18" charset="0"/>
              </a:rPr>
              <a:t>Punctaj seminar: 50%</a:t>
            </a:r>
          </a:p>
          <a:p>
            <a:pPr marL="742950" lvl="1" indent="-285750">
              <a:buFont typeface="Arial" panose="020B0604020202020204" pitchFamily="34" charset="0"/>
              <a:buChar char="•"/>
            </a:pPr>
            <a:r>
              <a:rPr lang="en-RO" sz="2400" dirty="0">
                <a:latin typeface="Adobe Garamond Pro" panose="02020502060506020403" pitchFamily="18" charset="0"/>
              </a:rPr>
              <a:t>Activitate seminar și curs: maximum </a:t>
            </a:r>
            <a:r>
              <a:rPr lang="en-RO" sz="2400" dirty="0">
                <a:solidFill>
                  <a:srgbClr val="6C2410"/>
                </a:solidFill>
                <a:latin typeface="Adobe Garamond Pro" panose="02020502060506020403" pitchFamily="18" charset="0"/>
              </a:rPr>
              <a:t>6</a:t>
            </a:r>
            <a:r>
              <a:rPr lang="en-RO" sz="2400" dirty="0">
                <a:latin typeface="Adobe Garamond Pro" panose="02020502060506020403" pitchFamily="18" charset="0"/>
              </a:rPr>
              <a:t> puncte</a:t>
            </a:r>
          </a:p>
          <a:p>
            <a:pPr marL="1200150" lvl="2" indent="-285750">
              <a:buFont typeface="Arial" panose="020B0604020202020204" pitchFamily="34" charset="0"/>
              <a:buChar char="•"/>
            </a:pPr>
            <a:r>
              <a:rPr lang="ro-RO" sz="2400" dirty="0">
                <a:latin typeface="Adobe Garamond Pro" panose="02020502060506020403" pitchFamily="18" charset="0"/>
              </a:rPr>
              <a:t>Intervenții relevante seminar: max. 6 puncte</a:t>
            </a:r>
          </a:p>
          <a:p>
            <a:pPr marL="1200150" lvl="2" indent="-285750">
              <a:buFont typeface="Arial" panose="020B0604020202020204" pitchFamily="34" charset="0"/>
              <a:buChar char="•"/>
            </a:pPr>
            <a:r>
              <a:rPr lang="ro-RO" sz="2400" dirty="0">
                <a:latin typeface="Adobe Garamond Pro" panose="02020502060506020403" pitchFamily="18" charset="0"/>
              </a:rPr>
              <a:t>Intervenții relevante curs</a:t>
            </a:r>
            <a:r>
              <a:rPr lang="en-RO" sz="2400" dirty="0">
                <a:latin typeface="Adobe Garamond Pro" panose="02020502060506020403" pitchFamily="18" charset="0"/>
              </a:rPr>
              <a:t>: max. 3 puncte</a:t>
            </a:r>
          </a:p>
          <a:p>
            <a:pPr marL="742950" lvl="1" indent="-285750">
              <a:buFont typeface="Arial" panose="020B0604020202020204" pitchFamily="34" charset="0"/>
              <a:buChar char="•"/>
            </a:pPr>
            <a:r>
              <a:rPr lang="en-RO" sz="2400" dirty="0">
                <a:latin typeface="Adobe Garamond Pro" panose="02020502060506020403" pitchFamily="18" charset="0"/>
              </a:rPr>
              <a:t>Draft eseu: maximum </a:t>
            </a:r>
            <a:r>
              <a:rPr lang="en-RO" sz="2400" dirty="0">
                <a:solidFill>
                  <a:srgbClr val="6C2410"/>
                </a:solidFill>
                <a:latin typeface="Adobe Garamond Pro" panose="02020502060506020403" pitchFamily="18" charset="0"/>
              </a:rPr>
              <a:t>2</a:t>
            </a:r>
            <a:r>
              <a:rPr lang="en-RO" sz="2400" dirty="0">
                <a:latin typeface="Adobe Garamond Pro" panose="02020502060506020403" pitchFamily="18" charset="0"/>
              </a:rPr>
              <a:t> puncte</a:t>
            </a:r>
          </a:p>
          <a:p>
            <a:pPr marL="742950" lvl="1" indent="-285750">
              <a:buFont typeface="Arial" panose="020B0604020202020204" pitchFamily="34" charset="0"/>
              <a:buChar char="•"/>
            </a:pPr>
            <a:r>
              <a:rPr lang="en-RO" sz="2400" dirty="0">
                <a:latin typeface="Adobe Garamond Pro" panose="02020502060506020403" pitchFamily="18" charset="0"/>
              </a:rPr>
              <a:t>Eseu final: maximum </a:t>
            </a:r>
            <a:r>
              <a:rPr lang="en-RO" sz="2400" dirty="0">
                <a:solidFill>
                  <a:srgbClr val="6C2410"/>
                </a:solidFill>
                <a:latin typeface="Adobe Garamond Pro" panose="02020502060506020403" pitchFamily="18" charset="0"/>
              </a:rPr>
              <a:t>2</a:t>
            </a:r>
            <a:r>
              <a:rPr lang="en-RO" sz="2400" dirty="0">
                <a:latin typeface="Adobe Garamond Pro" panose="02020502060506020403" pitchFamily="18" charset="0"/>
              </a:rPr>
              <a:t> puncte</a:t>
            </a:r>
          </a:p>
          <a:p>
            <a:pPr marL="285750" indent="-285750">
              <a:buFont typeface="Arial" panose="020B0604020202020204" pitchFamily="34" charset="0"/>
              <a:buChar char="•"/>
            </a:pPr>
            <a:r>
              <a:rPr lang="en-RO" sz="2400" dirty="0">
                <a:latin typeface="Adobe Garamond Pro" panose="02020502060506020403" pitchFamily="18" charset="0"/>
              </a:rPr>
              <a:t>Punctaj examen final scris: 50%</a:t>
            </a:r>
          </a:p>
          <a:p>
            <a:pPr marL="742950" lvl="1" indent="-285750">
              <a:buFont typeface="Arial" panose="020B0604020202020204" pitchFamily="34" charset="0"/>
              <a:buChar char="•"/>
            </a:pPr>
            <a:r>
              <a:rPr lang="en-RO" sz="2400" dirty="0">
                <a:solidFill>
                  <a:srgbClr val="6C2410"/>
                </a:solidFill>
                <a:latin typeface="Adobe Garamond Pro" panose="02020502060506020403" pitchFamily="18" charset="0"/>
              </a:rPr>
              <a:t>Punctaj minim la seminar pentru a intra în examen: </a:t>
            </a:r>
            <a:r>
              <a:rPr lang="en-RO" sz="2400" b="1" dirty="0">
                <a:solidFill>
                  <a:srgbClr val="6C2410"/>
                </a:solidFill>
                <a:latin typeface="Adobe Garamond Pro Bold" panose="02020502060506020403" pitchFamily="18" charset="0"/>
              </a:rPr>
              <a:t>5 puncte</a:t>
            </a:r>
          </a:p>
          <a:p>
            <a:pPr marL="742950" lvl="1" indent="-285750">
              <a:buFont typeface="Arial" panose="020B0604020202020204" pitchFamily="34" charset="0"/>
              <a:buChar char="•"/>
            </a:pPr>
            <a:r>
              <a:rPr lang="en-RO" sz="2400" dirty="0">
                <a:latin typeface="Adobe Garamond Pro" panose="02020502060506020403" pitchFamily="18" charset="0"/>
              </a:rPr>
              <a:t>Dacă studentul obține peste 7 puncte la seminar, poate să nu mai dea examenul și să rămână cu nota din seminar.</a:t>
            </a:r>
          </a:p>
        </p:txBody>
      </p:sp>
      <p:sp>
        <p:nvSpPr>
          <p:cNvPr id="13" name="TextBox 12">
            <a:extLst>
              <a:ext uri="{FF2B5EF4-FFF2-40B4-BE49-F238E27FC236}">
                <a16:creationId xmlns:a16="http://schemas.microsoft.com/office/drawing/2014/main" id="{A237FE72-B7D9-9A49-B3A9-C3EFE6C898AA}"/>
              </a:ext>
            </a:extLst>
          </p:cNvPr>
          <p:cNvSpPr txBox="1"/>
          <p:nvPr/>
        </p:nvSpPr>
        <p:spPr>
          <a:xfrm>
            <a:off x="328597" y="4555141"/>
            <a:ext cx="2336008" cy="769441"/>
          </a:xfrm>
          <a:prstGeom prst="rect">
            <a:avLst/>
          </a:prstGeom>
          <a:noFill/>
        </p:spPr>
        <p:txBody>
          <a:bodyPr wrap="square" rtlCol="0">
            <a:spAutoFit/>
          </a:bodyPr>
          <a:lstStyle/>
          <a:p>
            <a:r>
              <a:rPr lang="en-RO" sz="4400" dirty="0">
                <a:latin typeface="Adobe Garamond Pro" panose="02020502060506020403" pitchFamily="18" charset="0"/>
              </a:rPr>
              <a:t>Resurse</a:t>
            </a:r>
          </a:p>
        </p:txBody>
      </p:sp>
      <p:sp>
        <p:nvSpPr>
          <p:cNvPr id="2" name="Rectangle 1">
            <a:extLst>
              <a:ext uri="{FF2B5EF4-FFF2-40B4-BE49-F238E27FC236}">
                <a16:creationId xmlns:a16="http://schemas.microsoft.com/office/drawing/2014/main" id="{5C475AB3-988C-0D44-8B04-547D45CAF5F6}"/>
              </a:ext>
            </a:extLst>
          </p:cNvPr>
          <p:cNvSpPr/>
          <p:nvPr/>
        </p:nvSpPr>
        <p:spPr>
          <a:xfrm>
            <a:off x="3288567" y="5041981"/>
            <a:ext cx="8574836" cy="1511952"/>
          </a:xfrm>
          <a:prstGeom prst="rect">
            <a:avLst/>
          </a:prstGeom>
        </p:spPr>
        <p:txBody>
          <a:bodyPr wrap="square">
            <a:spAutoFit/>
          </a:bodyPr>
          <a:lstStyle/>
          <a:p>
            <a:pPr marL="285750" indent="-285750">
              <a:lnSpc>
                <a:spcPct val="130000"/>
              </a:lnSpc>
              <a:buFont typeface="Arial" panose="020B0604020202020204" pitchFamily="34" charset="0"/>
              <a:buChar char="•"/>
            </a:pPr>
            <a:r>
              <a:rPr lang="en-RO" dirty="0">
                <a:solidFill>
                  <a:srgbClr val="6C2410"/>
                </a:solidFill>
                <a:latin typeface="Adobe Garamond Pro" panose="02020502060506020403" pitchFamily="18" charset="0"/>
              </a:rPr>
              <a:t>Lau, J. Y. F. 2011. </a:t>
            </a:r>
            <a:r>
              <a:rPr lang="en-RO" i="1" dirty="0">
                <a:solidFill>
                  <a:srgbClr val="6C2410"/>
                </a:solidFill>
                <a:latin typeface="Adobe Garamond Pro" panose="02020502060506020403" pitchFamily="18" charset="0"/>
              </a:rPr>
              <a:t>An Introduction to Critical Thinking and Creativity. Think More, Think Better.</a:t>
            </a:r>
            <a:r>
              <a:rPr lang="en-RO" dirty="0">
                <a:solidFill>
                  <a:srgbClr val="6C2410"/>
                </a:solidFill>
                <a:latin typeface="Adobe Garamond Pro" panose="02020502060506020403" pitchFamily="18" charset="0"/>
              </a:rPr>
              <a:t> Hoboken, New Jersey: Wiley.</a:t>
            </a:r>
          </a:p>
          <a:p>
            <a:pPr marL="285750" indent="-285750">
              <a:lnSpc>
                <a:spcPct val="130000"/>
              </a:lnSpc>
              <a:buFont typeface="Arial" panose="020B0604020202020204" pitchFamily="34" charset="0"/>
              <a:buChar char="•"/>
            </a:pPr>
            <a:r>
              <a:rPr lang="en-RO" dirty="0">
                <a:solidFill>
                  <a:schemeClr val="accent4">
                    <a:lumMod val="50000"/>
                  </a:schemeClr>
                </a:solidFill>
                <a:latin typeface="Adobe Garamond Pro" panose="02020502060506020403" pitchFamily="18" charset="0"/>
              </a:rPr>
              <a:t>Socaciu, E., Vică, C., Mihailov, E., Gibea, T., Mureșan, V., Constantinescu, M. 2018. </a:t>
            </a:r>
            <a:r>
              <a:rPr lang="en-RO" i="1" dirty="0">
                <a:solidFill>
                  <a:schemeClr val="accent4">
                    <a:lumMod val="50000"/>
                  </a:schemeClr>
                </a:solidFill>
                <a:latin typeface="Adobe Garamond Pro" panose="02020502060506020403" pitchFamily="18" charset="0"/>
              </a:rPr>
              <a:t>Etică și integritate academică</a:t>
            </a:r>
            <a:r>
              <a:rPr lang="en-RO" dirty="0">
                <a:solidFill>
                  <a:schemeClr val="accent4">
                    <a:lumMod val="50000"/>
                  </a:schemeClr>
                </a:solidFill>
                <a:latin typeface="Adobe Garamond Pro" panose="02020502060506020403" pitchFamily="18" charset="0"/>
              </a:rPr>
              <a:t>. București: Editura Universității din București.</a:t>
            </a:r>
          </a:p>
        </p:txBody>
      </p:sp>
    </p:spTree>
    <p:extLst>
      <p:ext uri="{BB962C8B-B14F-4D97-AF65-F5344CB8AC3E}">
        <p14:creationId xmlns:p14="http://schemas.microsoft.com/office/powerpoint/2010/main" val="312205185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8" name="TextBox 7">
            <a:extLst>
              <a:ext uri="{FF2B5EF4-FFF2-40B4-BE49-F238E27FC236}">
                <a16:creationId xmlns:a16="http://schemas.microsoft.com/office/drawing/2014/main" id="{03B84995-9BF7-4549-8822-59677CFC74F0}"/>
              </a:ext>
            </a:extLst>
          </p:cNvPr>
          <p:cNvSpPr txBox="1"/>
          <p:nvPr/>
        </p:nvSpPr>
        <p:spPr>
          <a:xfrm>
            <a:off x="322954" y="1467625"/>
            <a:ext cx="2336008" cy="769441"/>
          </a:xfrm>
          <a:prstGeom prst="rect">
            <a:avLst/>
          </a:prstGeom>
          <a:noFill/>
        </p:spPr>
        <p:txBody>
          <a:bodyPr wrap="square" rtlCol="0">
            <a:spAutoFit/>
          </a:bodyPr>
          <a:lstStyle/>
          <a:p>
            <a:r>
              <a:rPr lang="en-RO" sz="4400" dirty="0">
                <a:latin typeface="Adobe Garamond Pro" panose="02020502060506020403" pitchFamily="18" charset="0"/>
              </a:rPr>
              <a:t>Evaluare</a:t>
            </a:r>
          </a:p>
        </p:txBody>
      </p:sp>
      <p:sp>
        <p:nvSpPr>
          <p:cNvPr id="9" name="TextBox 8">
            <a:extLst>
              <a:ext uri="{FF2B5EF4-FFF2-40B4-BE49-F238E27FC236}">
                <a16:creationId xmlns:a16="http://schemas.microsoft.com/office/drawing/2014/main" id="{761BFE6A-854F-AF46-9008-E8FC4E04733B}"/>
              </a:ext>
            </a:extLst>
          </p:cNvPr>
          <p:cNvSpPr txBox="1"/>
          <p:nvPr/>
        </p:nvSpPr>
        <p:spPr>
          <a:xfrm>
            <a:off x="322954" y="372726"/>
            <a:ext cx="6768703"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 și etică academică</a:t>
            </a:r>
          </a:p>
        </p:txBody>
      </p:sp>
      <p:sp>
        <p:nvSpPr>
          <p:cNvPr id="10" name="TextBox 9">
            <a:extLst>
              <a:ext uri="{FF2B5EF4-FFF2-40B4-BE49-F238E27FC236}">
                <a16:creationId xmlns:a16="http://schemas.microsoft.com/office/drawing/2014/main" id="{24A3CABA-3895-B040-AA7B-D8900D6E0058}"/>
              </a:ext>
            </a:extLst>
          </p:cNvPr>
          <p:cNvSpPr txBox="1"/>
          <p:nvPr/>
        </p:nvSpPr>
        <p:spPr>
          <a:xfrm>
            <a:off x="3573726" y="1943681"/>
            <a:ext cx="8024418" cy="4524315"/>
          </a:xfrm>
          <a:prstGeom prst="rect">
            <a:avLst/>
          </a:prstGeom>
          <a:noFill/>
        </p:spPr>
        <p:txBody>
          <a:bodyPr wrap="square" rtlCol="0">
            <a:spAutoFit/>
          </a:bodyPr>
          <a:lstStyle/>
          <a:p>
            <a:pPr marL="285750" indent="-285750">
              <a:buFont typeface="Arial" panose="020B0604020202020204" pitchFamily="34" charset="0"/>
              <a:buChar char="•"/>
            </a:pPr>
            <a:r>
              <a:rPr lang="en-RO" sz="2400" b="1" dirty="0">
                <a:solidFill>
                  <a:srgbClr val="6C2410"/>
                </a:solidFill>
                <a:latin typeface="Adobe Garamond Pro Bold" panose="02020502060506020403" pitchFamily="18" charset="0"/>
              </a:rPr>
              <a:t>!</a:t>
            </a:r>
            <a:r>
              <a:rPr lang="en-RO" sz="2400" dirty="0">
                <a:latin typeface="Adobe Garamond Pro" panose="02020502060506020403" pitchFamily="18" charset="0"/>
              </a:rPr>
              <a:t> </a:t>
            </a:r>
            <a:r>
              <a:rPr lang="en-RO" sz="2400" dirty="0">
                <a:solidFill>
                  <a:srgbClr val="6C2410"/>
                </a:solidFill>
                <a:latin typeface="Adobe Garamond Pro" panose="02020502060506020403" pitchFamily="18" charset="0"/>
              </a:rPr>
              <a:t>Prezență minimă obligatorie la seminar</a:t>
            </a:r>
            <a:r>
              <a:rPr lang="en-RO" sz="2400" dirty="0">
                <a:latin typeface="Adobe Garamond Pro" panose="02020502060506020403" pitchFamily="18" charset="0"/>
              </a:rPr>
              <a:t>: </a:t>
            </a:r>
            <a:r>
              <a:rPr lang="en-RO" sz="2400" b="1" dirty="0">
                <a:solidFill>
                  <a:srgbClr val="6C2410"/>
                </a:solidFill>
                <a:latin typeface="Adobe Garamond Pro Bold" panose="02020502060506020403" pitchFamily="18" charset="0"/>
              </a:rPr>
              <a:t>8 prezențe</a:t>
            </a:r>
          </a:p>
          <a:p>
            <a:pPr marL="285750" indent="-285750">
              <a:buFont typeface="Arial" panose="020B0604020202020204" pitchFamily="34" charset="0"/>
              <a:buChar char="•"/>
            </a:pPr>
            <a:r>
              <a:rPr lang="en-RO" sz="2400" dirty="0">
                <a:latin typeface="Adobe Garamond Pro" panose="02020502060506020403" pitchFamily="18" charset="0"/>
              </a:rPr>
              <a:t>Punctaj seminar: 50%</a:t>
            </a:r>
          </a:p>
          <a:p>
            <a:pPr marL="742950" lvl="1" indent="-285750">
              <a:buFont typeface="Arial" panose="020B0604020202020204" pitchFamily="34" charset="0"/>
              <a:buChar char="•"/>
            </a:pPr>
            <a:r>
              <a:rPr lang="en-RO" sz="2400" dirty="0">
                <a:latin typeface="Adobe Garamond Pro" panose="02020502060506020403" pitchFamily="18" charset="0"/>
              </a:rPr>
              <a:t>Activitate seminar și curs: maximum </a:t>
            </a:r>
            <a:r>
              <a:rPr lang="en-RO" sz="2400" dirty="0">
                <a:solidFill>
                  <a:srgbClr val="6C2410"/>
                </a:solidFill>
                <a:latin typeface="Adobe Garamond Pro" panose="02020502060506020403" pitchFamily="18" charset="0"/>
              </a:rPr>
              <a:t>6</a:t>
            </a:r>
            <a:r>
              <a:rPr lang="en-RO" sz="2400" dirty="0">
                <a:latin typeface="Adobe Garamond Pro" panose="02020502060506020403" pitchFamily="18" charset="0"/>
              </a:rPr>
              <a:t> puncte</a:t>
            </a:r>
          </a:p>
          <a:p>
            <a:pPr marL="1200150" lvl="2" indent="-285750">
              <a:buFont typeface="Arial" panose="020B0604020202020204" pitchFamily="34" charset="0"/>
              <a:buChar char="•"/>
            </a:pPr>
            <a:r>
              <a:rPr lang="ro-RO" sz="2400" dirty="0">
                <a:latin typeface="Adobe Garamond Pro" panose="02020502060506020403" pitchFamily="18" charset="0"/>
              </a:rPr>
              <a:t>Intervenții relevante seminar: max. 6 puncte</a:t>
            </a:r>
          </a:p>
          <a:p>
            <a:pPr marL="1200150" lvl="2" indent="-285750">
              <a:buFont typeface="Arial" panose="020B0604020202020204" pitchFamily="34" charset="0"/>
              <a:buChar char="•"/>
            </a:pPr>
            <a:r>
              <a:rPr lang="ro-RO" sz="2400" dirty="0">
                <a:latin typeface="Adobe Garamond Pro" panose="02020502060506020403" pitchFamily="18" charset="0"/>
              </a:rPr>
              <a:t>Intervenții relevante curs</a:t>
            </a:r>
            <a:r>
              <a:rPr lang="en-RO" sz="2400" dirty="0">
                <a:latin typeface="Adobe Garamond Pro" panose="02020502060506020403" pitchFamily="18" charset="0"/>
              </a:rPr>
              <a:t>: max. 3 puncte</a:t>
            </a:r>
          </a:p>
          <a:p>
            <a:pPr marL="742950" lvl="1" indent="-285750">
              <a:buFont typeface="Arial" panose="020B0604020202020204" pitchFamily="34" charset="0"/>
              <a:buChar char="•"/>
            </a:pPr>
            <a:r>
              <a:rPr lang="en-RO" sz="2400" dirty="0">
                <a:latin typeface="Adobe Garamond Pro" panose="02020502060506020403" pitchFamily="18" charset="0"/>
              </a:rPr>
              <a:t>Draft eseu: maximum </a:t>
            </a:r>
            <a:r>
              <a:rPr lang="en-RO" sz="2400" dirty="0">
                <a:solidFill>
                  <a:srgbClr val="6C2410"/>
                </a:solidFill>
                <a:latin typeface="Adobe Garamond Pro" panose="02020502060506020403" pitchFamily="18" charset="0"/>
              </a:rPr>
              <a:t>2</a:t>
            </a:r>
            <a:r>
              <a:rPr lang="en-RO" sz="2400" dirty="0">
                <a:latin typeface="Adobe Garamond Pro" panose="02020502060506020403" pitchFamily="18" charset="0"/>
              </a:rPr>
              <a:t> puncte</a:t>
            </a:r>
          </a:p>
          <a:p>
            <a:pPr marL="742950" lvl="1" indent="-285750">
              <a:buFont typeface="Arial" panose="020B0604020202020204" pitchFamily="34" charset="0"/>
              <a:buChar char="•"/>
            </a:pPr>
            <a:r>
              <a:rPr lang="en-RO" sz="2400" dirty="0">
                <a:latin typeface="Adobe Garamond Pro" panose="02020502060506020403" pitchFamily="18" charset="0"/>
              </a:rPr>
              <a:t>Eseu final: maximum </a:t>
            </a:r>
            <a:r>
              <a:rPr lang="en-RO" sz="2400" dirty="0">
                <a:solidFill>
                  <a:srgbClr val="6C2410"/>
                </a:solidFill>
                <a:latin typeface="Adobe Garamond Pro" panose="02020502060506020403" pitchFamily="18" charset="0"/>
              </a:rPr>
              <a:t>2</a:t>
            </a:r>
            <a:r>
              <a:rPr lang="en-RO" sz="2400" dirty="0">
                <a:latin typeface="Adobe Garamond Pro" panose="02020502060506020403" pitchFamily="18" charset="0"/>
              </a:rPr>
              <a:t> puncte</a:t>
            </a:r>
          </a:p>
          <a:p>
            <a:pPr marL="285750" indent="-285750">
              <a:buFont typeface="Arial" panose="020B0604020202020204" pitchFamily="34" charset="0"/>
              <a:buChar char="•"/>
            </a:pPr>
            <a:r>
              <a:rPr lang="en-RO" sz="2400" dirty="0">
                <a:latin typeface="Adobe Garamond Pro" panose="02020502060506020403" pitchFamily="18" charset="0"/>
              </a:rPr>
              <a:t>Punctaj examen final scris: 50%</a:t>
            </a:r>
          </a:p>
          <a:p>
            <a:pPr marL="742950" lvl="1" indent="-285750">
              <a:buFont typeface="Arial" panose="020B0604020202020204" pitchFamily="34" charset="0"/>
              <a:buChar char="•"/>
            </a:pPr>
            <a:r>
              <a:rPr lang="en-RO" sz="2400" dirty="0">
                <a:solidFill>
                  <a:srgbClr val="6C2410"/>
                </a:solidFill>
                <a:latin typeface="Adobe Garamond Pro" panose="02020502060506020403" pitchFamily="18" charset="0"/>
              </a:rPr>
              <a:t>Punctaj minim la seminar pentru a intra în examen: </a:t>
            </a:r>
            <a:r>
              <a:rPr lang="en-RO" sz="2400" b="1" dirty="0">
                <a:solidFill>
                  <a:srgbClr val="6C2410"/>
                </a:solidFill>
                <a:latin typeface="Adobe Garamond Pro Bold" panose="02020502060506020403" pitchFamily="18" charset="0"/>
              </a:rPr>
              <a:t>5 puncte</a:t>
            </a:r>
          </a:p>
          <a:p>
            <a:pPr marL="742950" lvl="1" indent="-285750">
              <a:buFont typeface="Arial" panose="020B0604020202020204" pitchFamily="34" charset="0"/>
              <a:buChar char="•"/>
            </a:pPr>
            <a:r>
              <a:rPr lang="en-RO" sz="2400" dirty="0">
                <a:latin typeface="Adobe Garamond Pro" panose="02020502060506020403" pitchFamily="18" charset="0"/>
              </a:rPr>
              <a:t>Dacă studentul obține peste 7 puncte la seminar, poate să nu mai dea examenul și să rămână cu nota din seminar.</a:t>
            </a:r>
          </a:p>
        </p:txBody>
      </p:sp>
      <p:sp>
        <p:nvSpPr>
          <p:cNvPr id="17" name="TextBox 16">
            <a:extLst>
              <a:ext uri="{FF2B5EF4-FFF2-40B4-BE49-F238E27FC236}">
                <a16:creationId xmlns:a16="http://schemas.microsoft.com/office/drawing/2014/main" id="{86A1399E-73D0-2848-8131-82959908C5CA}"/>
              </a:ext>
            </a:extLst>
          </p:cNvPr>
          <p:cNvSpPr txBox="1"/>
          <p:nvPr/>
        </p:nvSpPr>
        <p:spPr>
          <a:xfrm>
            <a:off x="-11390109" y="1467625"/>
            <a:ext cx="1930585" cy="1446550"/>
          </a:xfrm>
          <a:prstGeom prst="rect">
            <a:avLst/>
          </a:prstGeom>
          <a:noFill/>
        </p:spPr>
        <p:txBody>
          <a:bodyPr wrap="square" rtlCol="0">
            <a:spAutoFit/>
          </a:bodyPr>
          <a:lstStyle/>
          <a:p>
            <a:r>
              <a:rPr lang="en-RO" sz="4400" dirty="0">
                <a:latin typeface="Adobe Garamond Pro" panose="02020502060506020403" pitchFamily="18" charset="0"/>
              </a:rPr>
              <a:t>Planul </a:t>
            </a:r>
          </a:p>
          <a:p>
            <a:r>
              <a:rPr lang="en-RO" sz="4400" dirty="0">
                <a:latin typeface="Adobe Garamond Pro" panose="02020502060506020403" pitchFamily="18" charset="0"/>
              </a:rPr>
              <a:t>cursului</a:t>
            </a:r>
          </a:p>
        </p:txBody>
      </p:sp>
      <p:sp>
        <p:nvSpPr>
          <p:cNvPr id="18" name="TextBox 17">
            <a:extLst>
              <a:ext uri="{FF2B5EF4-FFF2-40B4-BE49-F238E27FC236}">
                <a16:creationId xmlns:a16="http://schemas.microsoft.com/office/drawing/2014/main" id="{3C4E1649-F306-F848-A250-A48FFA311811}"/>
              </a:ext>
            </a:extLst>
          </p:cNvPr>
          <p:cNvSpPr txBox="1"/>
          <p:nvPr/>
        </p:nvSpPr>
        <p:spPr>
          <a:xfrm>
            <a:off x="-11215301" y="2914175"/>
            <a:ext cx="4589840" cy="3062377"/>
          </a:xfrm>
          <a:prstGeom prst="rect">
            <a:avLst/>
          </a:prstGeom>
          <a:noFill/>
        </p:spPr>
        <p:txBody>
          <a:bodyPr wrap="square" rtlCol="0">
            <a:spAutoFit/>
          </a:bodyPr>
          <a:lstStyle/>
          <a:p>
            <a:pPr algn="just">
              <a:spcAft>
                <a:spcPts val="600"/>
              </a:spcAft>
            </a:pPr>
            <a:r>
              <a:rPr lang="en-RO" sz="2000" dirty="0">
                <a:latin typeface="Adobe Garamond Pro" panose="02020502060506020403" pitchFamily="18" charset="0"/>
                <a:cs typeface="Courier New" panose="02070309020205020404" pitchFamily="49" charset="0"/>
              </a:rPr>
              <a:t>01. </a:t>
            </a:r>
            <a:r>
              <a:rPr lang="en-RO" sz="2000" dirty="0">
                <a:solidFill>
                  <a:srgbClr val="6C2410"/>
                </a:solidFill>
                <a:latin typeface="Adobe Garamond Pro" panose="02020502060506020403" pitchFamily="18" charset="0"/>
                <a:cs typeface="Courier New" panose="02070309020205020404" pitchFamily="49" charset="0"/>
              </a:rPr>
              <a:t>Gândire clară și critică</a:t>
            </a:r>
          </a:p>
          <a:p>
            <a:pPr algn="just">
              <a:spcAft>
                <a:spcPts val="600"/>
              </a:spcAft>
            </a:pPr>
            <a:r>
              <a:rPr lang="en-RO" sz="2000" dirty="0">
                <a:latin typeface="Adobe Garamond Pro" panose="02020502060506020403" pitchFamily="18" charset="0"/>
                <a:cs typeface="Courier New" panose="02070309020205020404" pitchFamily="49" charset="0"/>
              </a:rPr>
              <a:t>02. </a:t>
            </a:r>
            <a:r>
              <a:rPr lang="en-RO" sz="2000" dirty="0">
                <a:solidFill>
                  <a:srgbClr val="6C2410"/>
                </a:solidFill>
                <a:latin typeface="Adobe Garamond Pro" panose="02020502060506020403" pitchFamily="18" charset="0"/>
                <a:cs typeface="Courier New" panose="02070309020205020404" pitchFamily="49" charset="0"/>
              </a:rPr>
              <a:t>Definiții. Condiții necesare și suficiente</a:t>
            </a:r>
          </a:p>
          <a:p>
            <a:pPr algn="just">
              <a:spcAft>
                <a:spcPts val="600"/>
              </a:spcAft>
            </a:pPr>
            <a:r>
              <a:rPr lang="en-RO" sz="2000" dirty="0">
                <a:latin typeface="Adobe Garamond Pro" panose="02020502060506020403" pitchFamily="18" charset="0"/>
                <a:cs typeface="Courier New" panose="02070309020205020404" pitchFamily="49" charset="0"/>
              </a:rPr>
              <a:t>03. </a:t>
            </a:r>
            <a:r>
              <a:rPr lang="en-RO" sz="2000" dirty="0">
                <a:solidFill>
                  <a:srgbClr val="6C2410"/>
                </a:solidFill>
                <a:latin typeface="Adobe Garamond Pro" panose="02020502060506020403" pitchFamily="18" charset="0"/>
                <a:cs typeface="Courier New" panose="02070309020205020404" pitchFamily="49" charset="0"/>
              </a:rPr>
              <a:t>Capcane lingvistice</a:t>
            </a:r>
          </a:p>
          <a:p>
            <a:pPr algn="just">
              <a:spcAft>
                <a:spcPts val="600"/>
              </a:spcAft>
            </a:pPr>
            <a:r>
              <a:rPr lang="en-RO" sz="2000" dirty="0">
                <a:latin typeface="Adobe Garamond Pro" panose="02020502060506020403" pitchFamily="18" charset="0"/>
                <a:cs typeface="Courier New" panose="02070309020205020404" pitchFamily="49" charset="0"/>
              </a:rPr>
              <a:t>04. </a:t>
            </a:r>
            <a:r>
              <a:rPr lang="en-RO" sz="2000" dirty="0">
                <a:solidFill>
                  <a:srgbClr val="6C2410"/>
                </a:solidFill>
                <a:latin typeface="Adobe Garamond Pro" panose="02020502060506020403" pitchFamily="18" charset="0"/>
                <a:cs typeface="Courier New" panose="02070309020205020404" pitchFamily="49" charset="0"/>
              </a:rPr>
              <a:t>Adevăr. Concepte logice de bază</a:t>
            </a:r>
          </a:p>
          <a:p>
            <a:pPr algn="just">
              <a:spcAft>
                <a:spcPts val="600"/>
              </a:spcAft>
            </a:pPr>
            <a:r>
              <a:rPr lang="en-RO" sz="2000" dirty="0">
                <a:latin typeface="Adobe Garamond Pro" panose="02020502060506020403" pitchFamily="18" charset="0"/>
                <a:cs typeface="Courier New" panose="02070309020205020404" pitchFamily="49" charset="0"/>
              </a:rPr>
              <a:t>05.</a:t>
            </a:r>
            <a:r>
              <a:rPr lang="en-RO" sz="2000" dirty="0">
                <a:solidFill>
                  <a:srgbClr val="6C2410"/>
                </a:solidFill>
                <a:latin typeface="Adobe Garamond Pro" panose="02020502060506020403" pitchFamily="18" charset="0"/>
                <a:cs typeface="Courier New" panose="02070309020205020404" pitchFamily="49" charset="0"/>
              </a:rPr>
              <a:t> Ce este un raționament bun</a:t>
            </a:r>
          </a:p>
          <a:p>
            <a:pPr algn="just">
              <a:spcAft>
                <a:spcPts val="600"/>
              </a:spcAft>
            </a:pPr>
            <a:r>
              <a:rPr lang="en-RO" sz="2000" dirty="0">
                <a:latin typeface="Adobe Garamond Pro" panose="02020502060506020403" pitchFamily="18" charset="0"/>
                <a:cs typeface="Courier New" panose="02070309020205020404" pitchFamily="49" charset="0"/>
              </a:rPr>
              <a:t>06. </a:t>
            </a:r>
            <a:r>
              <a:rPr lang="en-RO" sz="2000" dirty="0">
                <a:solidFill>
                  <a:srgbClr val="6C2410"/>
                </a:solidFill>
                <a:latin typeface="Adobe Garamond Pro" panose="02020502060506020403" pitchFamily="18" charset="0"/>
                <a:cs typeface="Courier New" panose="02070309020205020404" pitchFamily="49" charset="0"/>
              </a:rPr>
              <a:t>Inducția și raționarea științifică</a:t>
            </a:r>
          </a:p>
          <a:p>
            <a:pPr algn="just">
              <a:spcAft>
                <a:spcPts val="600"/>
              </a:spcAft>
            </a:pPr>
            <a:r>
              <a:rPr lang="en-RO" sz="2000" dirty="0">
                <a:latin typeface="Adobe Garamond Pro" panose="02020502060506020403" pitchFamily="18" charset="0"/>
                <a:cs typeface="Courier New" panose="02070309020205020404" pitchFamily="49" charset="0"/>
              </a:rPr>
              <a:t>07. </a:t>
            </a:r>
            <a:r>
              <a:rPr lang="en-RO" sz="2000" dirty="0">
                <a:solidFill>
                  <a:srgbClr val="6C2410"/>
                </a:solidFill>
                <a:latin typeface="Adobe Garamond Pro" panose="02020502060506020403" pitchFamily="18" charset="0"/>
                <a:cs typeface="Courier New" panose="02070309020205020404" pitchFamily="49" charset="0"/>
              </a:rPr>
              <a:t>Raționamente </a:t>
            </a:r>
            <a:r>
              <a:rPr lang="en-RO" sz="2000" dirty="0">
                <a:solidFill>
                  <a:schemeClr val="accent4">
                    <a:lumMod val="50000"/>
                  </a:schemeClr>
                </a:solidFill>
                <a:latin typeface="Adobe Garamond Pro" panose="02020502060506020403" pitchFamily="18" charset="0"/>
                <a:cs typeface="Courier New" panose="02070309020205020404" pitchFamily="49" charset="0"/>
              </a:rPr>
              <a:t>morale</a:t>
            </a:r>
          </a:p>
          <a:p>
            <a:endParaRPr lang="en-RO" dirty="0">
              <a:latin typeface="Adobe Garamond Pro" panose="02020502060506020403" pitchFamily="18" charset="0"/>
            </a:endParaRPr>
          </a:p>
        </p:txBody>
      </p:sp>
      <p:sp>
        <p:nvSpPr>
          <p:cNvPr id="19" name="TextBox 18">
            <a:extLst>
              <a:ext uri="{FF2B5EF4-FFF2-40B4-BE49-F238E27FC236}">
                <a16:creationId xmlns:a16="http://schemas.microsoft.com/office/drawing/2014/main" id="{F69A7643-9208-EE43-8301-7DD061277154}"/>
              </a:ext>
            </a:extLst>
          </p:cNvPr>
          <p:cNvSpPr txBox="1"/>
          <p:nvPr/>
        </p:nvSpPr>
        <p:spPr>
          <a:xfrm>
            <a:off x="-7670061" y="2914175"/>
            <a:ext cx="3996124" cy="2708434"/>
          </a:xfrm>
          <a:prstGeom prst="rect">
            <a:avLst/>
          </a:prstGeom>
          <a:noFill/>
        </p:spPr>
        <p:txBody>
          <a:bodyPr wrap="square" rtlCol="0">
            <a:spAutoFit/>
          </a:bodyPr>
          <a:lstStyle/>
          <a:p>
            <a:pPr algn="just">
              <a:spcAft>
                <a:spcPts val="600"/>
              </a:spcAft>
            </a:pPr>
            <a:r>
              <a:rPr lang="en-RO" sz="2000" dirty="0">
                <a:latin typeface="Adobe Garamond Pro" panose="02020502060506020403" pitchFamily="18" charset="0"/>
                <a:cs typeface="Courier New" panose="02070309020205020404" pitchFamily="49" charset="0"/>
              </a:rPr>
              <a:t>08.</a:t>
            </a:r>
            <a:r>
              <a:rPr lang="en-RO" sz="2000" dirty="0">
                <a:solidFill>
                  <a:schemeClr val="accent4">
                    <a:lumMod val="50000"/>
                  </a:schemeClr>
                </a:solidFill>
                <a:latin typeface="Adobe Garamond Pro" panose="02020502060506020403" pitchFamily="18" charset="0"/>
                <a:cs typeface="Courier New" panose="02070309020205020404" pitchFamily="49" charset="0"/>
              </a:rPr>
              <a:t> Noțiuni fundamentale de etică</a:t>
            </a:r>
          </a:p>
          <a:p>
            <a:pPr algn="just">
              <a:spcAft>
                <a:spcPts val="600"/>
              </a:spcAft>
            </a:pPr>
            <a:r>
              <a:rPr lang="en-RO" sz="2000" dirty="0">
                <a:latin typeface="Adobe Garamond Pro" panose="02020502060506020403" pitchFamily="18" charset="0"/>
                <a:cs typeface="Courier New" panose="02070309020205020404" pitchFamily="49" charset="0"/>
              </a:rPr>
              <a:t>09.</a:t>
            </a:r>
            <a:r>
              <a:rPr lang="en-RO" sz="2000" dirty="0">
                <a:solidFill>
                  <a:schemeClr val="accent4">
                    <a:lumMod val="50000"/>
                  </a:schemeClr>
                </a:solidFill>
                <a:latin typeface="Adobe Garamond Pro" panose="02020502060506020403" pitchFamily="18" charset="0"/>
                <a:cs typeface="Courier New" panose="02070309020205020404" pitchFamily="49" charset="0"/>
              </a:rPr>
              <a:t> Etica publicării</a:t>
            </a:r>
          </a:p>
          <a:p>
            <a:pPr algn="just">
              <a:spcAft>
                <a:spcPts val="600"/>
              </a:spcAft>
            </a:pPr>
            <a:r>
              <a:rPr lang="en-RO" sz="2000" dirty="0">
                <a:latin typeface="Adobe Garamond Pro" panose="02020502060506020403" pitchFamily="18" charset="0"/>
                <a:cs typeface="Courier New" panose="02070309020205020404" pitchFamily="49" charset="0"/>
              </a:rPr>
              <a:t>10.</a:t>
            </a:r>
            <a:r>
              <a:rPr lang="en-RO" sz="2000" dirty="0">
                <a:solidFill>
                  <a:schemeClr val="accent4">
                    <a:lumMod val="50000"/>
                  </a:schemeClr>
                </a:solidFill>
                <a:latin typeface="Adobe Garamond Pro" panose="02020502060506020403" pitchFamily="18" charset="0"/>
                <a:cs typeface="Courier New" panose="02070309020205020404" pitchFamily="49" charset="0"/>
              </a:rPr>
              <a:t> Teorii etice</a:t>
            </a:r>
          </a:p>
          <a:p>
            <a:pPr algn="just">
              <a:spcAft>
                <a:spcPts val="600"/>
              </a:spcAft>
            </a:pPr>
            <a:r>
              <a:rPr lang="en-RO" sz="2000" dirty="0">
                <a:latin typeface="Adobe Garamond Pro" panose="02020502060506020403" pitchFamily="18" charset="0"/>
                <a:cs typeface="Courier New" panose="02070309020205020404" pitchFamily="49" charset="0"/>
              </a:rPr>
              <a:t>11.</a:t>
            </a:r>
            <a:r>
              <a:rPr lang="en-RO" sz="2000" dirty="0">
                <a:solidFill>
                  <a:schemeClr val="accent4">
                    <a:lumMod val="50000"/>
                  </a:schemeClr>
                </a:solidFill>
                <a:latin typeface="Adobe Garamond Pro" panose="02020502060506020403" pitchFamily="18" charset="0"/>
                <a:cs typeface="Courier New" panose="02070309020205020404" pitchFamily="49" charset="0"/>
              </a:rPr>
              <a:t> Etică academică</a:t>
            </a:r>
          </a:p>
          <a:p>
            <a:pPr algn="just">
              <a:spcAft>
                <a:spcPts val="600"/>
              </a:spcAft>
            </a:pPr>
            <a:r>
              <a:rPr lang="en-RO" sz="2000" dirty="0">
                <a:latin typeface="Adobe Garamond Pro" panose="02020502060506020403" pitchFamily="18" charset="0"/>
                <a:cs typeface="Courier New" panose="02070309020205020404" pitchFamily="49" charset="0"/>
              </a:rPr>
              <a:t>12.</a:t>
            </a:r>
            <a:r>
              <a:rPr lang="en-RO" sz="2000" dirty="0">
                <a:solidFill>
                  <a:schemeClr val="accent4">
                    <a:lumMod val="50000"/>
                  </a:schemeClr>
                </a:solidFill>
                <a:latin typeface="Adobe Garamond Pro" panose="02020502060506020403" pitchFamily="18" charset="0"/>
                <a:cs typeface="Courier New" panose="02070309020205020404" pitchFamily="49" charset="0"/>
              </a:rPr>
              <a:t> Etica cercetării</a:t>
            </a:r>
          </a:p>
          <a:p>
            <a:pPr algn="just">
              <a:spcAft>
                <a:spcPts val="600"/>
              </a:spcAft>
            </a:pPr>
            <a:r>
              <a:rPr lang="en-RO" sz="2000" dirty="0">
                <a:latin typeface="Adobe Garamond Pro" panose="02020502060506020403" pitchFamily="18" charset="0"/>
                <a:cs typeface="Courier New" panose="02070309020205020404" pitchFamily="49" charset="0"/>
              </a:rPr>
              <a:t>13.</a:t>
            </a:r>
            <a:r>
              <a:rPr lang="en-RO" sz="2000" dirty="0">
                <a:solidFill>
                  <a:schemeClr val="accent4">
                    <a:lumMod val="50000"/>
                  </a:schemeClr>
                </a:solidFill>
                <a:latin typeface="Adobe Garamond Pro" panose="02020502060506020403" pitchFamily="18" charset="0"/>
                <a:cs typeface="Courier New" panose="02070309020205020404" pitchFamily="49" charset="0"/>
              </a:rPr>
              <a:t> Etica noilor tehnologii</a:t>
            </a:r>
          </a:p>
          <a:p>
            <a:pPr algn="just">
              <a:spcAft>
                <a:spcPts val="600"/>
              </a:spcAft>
            </a:pPr>
            <a:r>
              <a:rPr lang="en-RO" sz="2000" dirty="0">
                <a:latin typeface="Adobe Garamond Pro" panose="02020502060506020403" pitchFamily="18" charset="0"/>
                <a:cs typeface="Courier New" panose="02070309020205020404" pitchFamily="49" charset="0"/>
              </a:rPr>
              <a:t>14.</a:t>
            </a:r>
            <a:r>
              <a:rPr lang="en-RO" sz="2000" dirty="0">
                <a:solidFill>
                  <a:schemeClr val="accent4">
                    <a:lumMod val="50000"/>
                  </a:schemeClr>
                </a:solidFill>
                <a:latin typeface="Adobe Garamond Pro" panose="02020502060506020403" pitchFamily="18" charset="0"/>
                <a:cs typeface="Courier New" panose="02070309020205020404" pitchFamily="49" charset="0"/>
              </a:rPr>
              <a:t> </a:t>
            </a:r>
            <a:r>
              <a:rPr lang="en-RO" sz="2000" dirty="0">
                <a:latin typeface="Adobe Garamond Pro" panose="02020502060506020403" pitchFamily="18" charset="0"/>
                <a:cs typeface="Courier New" panose="02070309020205020404" pitchFamily="49" charset="0"/>
              </a:rPr>
              <a:t>Studii de caz și discuții libere</a:t>
            </a:r>
          </a:p>
        </p:txBody>
      </p:sp>
      <p:sp>
        <p:nvSpPr>
          <p:cNvPr id="20" name="TextBox 19">
            <a:extLst>
              <a:ext uri="{FF2B5EF4-FFF2-40B4-BE49-F238E27FC236}">
                <a16:creationId xmlns:a16="http://schemas.microsoft.com/office/drawing/2014/main" id="{7BD10286-AFC6-CF47-88DB-79B789E2E7D6}"/>
              </a:ext>
            </a:extLst>
          </p:cNvPr>
          <p:cNvSpPr txBox="1"/>
          <p:nvPr/>
        </p:nvSpPr>
        <p:spPr>
          <a:xfrm>
            <a:off x="14850962" y="1472210"/>
            <a:ext cx="2550875" cy="1754326"/>
          </a:xfrm>
          <a:prstGeom prst="rect">
            <a:avLst/>
          </a:prstGeom>
          <a:noFill/>
        </p:spPr>
        <p:txBody>
          <a:bodyPr wrap="square" rtlCol="0">
            <a:spAutoFit/>
          </a:bodyPr>
          <a:lstStyle/>
          <a:p>
            <a:r>
              <a:rPr lang="en-RO" sz="3600" dirty="0">
                <a:latin typeface="Adobe Garamond Pro" panose="02020502060506020403" pitchFamily="18" charset="0"/>
              </a:rPr>
              <a:t>Structura eseului argumentativ</a:t>
            </a:r>
          </a:p>
        </p:txBody>
      </p:sp>
      <p:sp>
        <p:nvSpPr>
          <p:cNvPr id="21" name="TextBox 20">
            <a:extLst>
              <a:ext uri="{FF2B5EF4-FFF2-40B4-BE49-F238E27FC236}">
                <a16:creationId xmlns:a16="http://schemas.microsoft.com/office/drawing/2014/main" id="{D0A2FE88-148D-5949-AC27-BF1F206EE180}"/>
              </a:ext>
            </a:extLst>
          </p:cNvPr>
          <p:cNvSpPr txBox="1"/>
          <p:nvPr/>
        </p:nvSpPr>
        <p:spPr>
          <a:xfrm>
            <a:off x="15737380" y="2344788"/>
            <a:ext cx="6265937" cy="4062651"/>
          </a:xfrm>
          <a:prstGeom prst="rect">
            <a:avLst/>
          </a:prstGeom>
          <a:noFill/>
        </p:spPr>
        <p:txBody>
          <a:bodyPr wrap="square" rtlCol="0">
            <a:spAutoFit/>
          </a:bodyPr>
          <a:lstStyle/>
          <a:p>
            <a:pPr>
              <a:lnSpc>
                <a:spcPct val="120000"/>
              </a:lnSpc>
            </a:pPr>
            <a:r>
              <a:rPr lang="en-RO" sz="2400" dirty="0">
                <a:latin typeface="Adobe Garamond Pro" panose="02020502060506020403" pitchFamily="18" charset="0"/>
              </a:rPr>
              <a:t>1. Introducere</a:t>
            </a:r>
          </a:p>
          <a:p>
            <a:pPr marL="742950" lvl="1" indent="-285750">
              <a:lnSpc>
                <a:spcPct val="120000"/>
              </a:lnSpc>
              <a:buFont typeface="Arial" panose="020B0604020202020204" pitchFamily="34" charset="0"/>
              <a:buChar char="•"/>
            </a:pPr>
            <a:r>
              <a:rPr lang="en-RO" sz="2400" dirty="0">
                <a:latin typeface="Adobe Garamond Pro" panose="02020502060506020403" pitchFamily="18" charset="0"/>
              </a:rPr>
              <a:t>Precizarea temei</a:t>
            </a:r>
          </a:p>
          <a:p>
            <a:pPr marL="742950" lvl="1" indent="-285750">
              <a:lnSpc>
                <a:spcPct val="120000"/>
              </a:lnSpc>
              <a:buFont typeface="Arial" panose="020B0604020202020204" pitchFamily="34" charset="0"/>
              <a:buChar char="•"/>
            </a:pPr>
            <a:r>
              <a:rPr lang="en-RO" sz="2400" dirty="0">
                <a:latin typeface="Adobe Garamond Pro" panose="02020502060506020403" pitchFamily="18" charset="0"/>
              </a:rPr>
              <a:t>Motivarea alegerii temei</a:t>
            </a:r>
          </a:p>
          <a:p>
            <a:pPr marL="742950" lvl="1" indent="-285750">
              <a:lnSpc>
                <a:spcPct val="120000"/>
              </a:lnSpc>
              <a:buFont typeface="Arial" panose="020B0604020202020204" pitchFamily="34" charset="0"/>
              <a:buChar char="•"/>
            </a:pPr>
            <a:r>
              <a:rPr lang="en-RO" sz="2400" dirty="0">
                <a:latin typeface="Adobe Garamond Pro" panose="02020502060506020403" pitchFamily="18" charset="0"/>
              </a:rPr>
              <a:t>Definiții concepte centrale</a:t>
            </a:r>
          </a:p>
          <a:p>
            <a:pPr>
              <a:lnSpc>
                <a:spcPct val="120000"/>
              </a:lnSpc>
            </a:pPr>
            <a:r>
              <a:rPr lang="en-RO" sz="2400" dirty="0">
                <a:latin typeface="Adobe Garamond Pro" panose="02020502060506020403" pitchFamily="18" charset="0"/>
              </a:rPr>
              <a:t>2. Prezentarea celui mai puternic argument pro</a:t>
            </a:r>
          </a:p>
          <a:p>
            <a:pPr>
              <a:lnSpc>
                <a:spcPct val="120000"/>
              </a:lnSpc>
            </a:pPr>
            <a:r>
              <a:rPr lang="en-RO" sz="2400" dirty="0">
                <a:latin typeface="Adobe Garamond Pro" panose="02020502060506020403" pitchFamily="18" charset="0"/>
              </a:rPr>
              <a:t>3. Prezentarea celui mai puternic argument contra</a:t>
            </a:r>
          </a:p>
          <a:p>
            <a:pPr>
              <a:lnSpc>
                <a:spcPct val="120000"/>
              </a:lnSpc>
            </a:pPr>
            <a:r>
              <a:rPr lang="en-RO" sz="2400" dirty="0">
                <a:latin typeface="Adobe Garamond Pro" panose="02020502060506020403" pitchFamily="18" charset="0"/>
              </a:rPr>
              <a:t>4. Respingerea argumentului contra</a:t>
            </a:r>
          </a:p>
          <a:p>
            <a:pPr>
              <a:lnSpc>
                <a:spcPct val="120000"/>
              </a:lnSpc>
            </a:pPr>
            <a:r>
              <a:rPr lang="en-RO" sz="2400" dirty="0">
                <a:latin typeface="Adobe Garamond Pro" panose="02020502060506020403" pitchFamily="18" charset="0"/>
              </a:rPr>
              <a:t>5. Concluzii</a:t>
            </a:r>
          </a:p>
          <a:p>
            <a:pPr>
              <a:lnSpc>
                <a:spcPct val="120000"/>
              </a:lnSpc>
            </a:pPr>
            <a:r>
              <a:rPr lang="en-RO" sz="2400" dirty="0">
                <a:latin typeface="Adobe Garamond Pro" panose="02020502060506020403" pitchFamily="18" charset="0"/>
              </a:rPr>
              <a:t>6. Bibliografie</a:t>
            </a:r>
          </a:p>
        </p:txBody>
      </p:sp>
      <p:sp>
        <p:nvSpPr>
          <p:cNvPr id="13" name="Rectangle 12">
            <a:extLst>
              <a:ext uri="{FF2B5EF4-FFF2-40B4-BE49-F238E27FC236}">
                <a16:creationId xmlns:a16="http://schemas.microsoft.com/office/drawing/2014/main" id="{23715BB7-903F-2347-930D-25AAD2889446}"/>
              </a:ext>
            </a:extLst>
          </p:cNvPr>
          <p:cNvSpPr/>
          <p:nvPr/>
        </p:nvSpPr>
        <p:spPr>
          <a:xfrm>
            <a:off x="-12935565" y="5976552"/>
            <a:ext cx="8574836" cy="1511952"/>
          </a:xfrm>
          <a:prstGeom prst="rect">
            <a:avLst/>
          </a:prstGeom>
        </p:spPr>
        <p:txBody>
          <a:bodyPr wrap="square">
            <a:spAutoFit/>
          </a:bodyPr>
          <a:lstStyle/>
          <a:p>
            <a:pPr marL="285750" indent="-285750">
              <a:lnSpc>
                <a:spcPct val="130000"/>
              </a:lnSpc>
              <a:buFont typeface="Arial" panose="020B0604020202020204" pitchFamily="34" charset="0"/>
              <a:buChar char="•"/>
            </a:pPr>
            <a:r>
              <a:rPr lang="en-RO" dirty="0">
                <a:solidFill>
                  <a:srgbClr val="6C2410"/>
                </a:solidFill>
                <a:latin typeface="Adobe Garamond Pro" panose="02020502060506020403" pitchFamily="18" charset="0"/>
              </a:rPr>
              <a:t>Lau, J. Y. F. 2011. </a:t>
            </a:r>
            <a:r>
              <a:rPr lang="en-RO" i="1" dirty="0">
                <a:solidFill>
                  <a:srgbClr val="6C2410"/>
                </a:solidFill>
                <a:latin typeface="Adobe Garamond Pro" panose="02020502060506020403" pitchFamily="18" charset="0"/>
              </a:rPr>
              <a:t>An Introduction to Critical Thinking and Creativity. Think More, Think Better.</a:t>
            </a:r>
            <a:r>
              <a:rPr lang="en-RO" dirty="0">
                <a:solidFill>
                  <a:srgbClr val="6C2410"/>
                </a:solidFill>
                <a:latin typeface="Adobe Garamond Pro" panose="02020502060506020403" pitchFamily="18" charset="0"/>
              </a:rPr>
              <a:t> Hoboken, New Jersey: Wiley.</a:t>
            </a:r>
          </a:p>
          <a:p>
            <a:pPr marL="285750" indent="-285750">
              <a:lnSpc>
                <a:spcPct val="130000"/>
              </a:lnSpc>
              <a:buFont typeface="Arial" panose="020B0604020202020204" pitchFamily="34" charset="0"/>
              <a:buChar char="•"/>
            </a:pPr>
            <a:r>
              <a:rPr lang="en-RO" dirty="0">
                <a:solidFill>
                  <a:schemeClr val="accent4">
                    <a:lumMod val="50000"/>
                  </a:schemeClr>
                </a:solidFill>
                <a:latin typeface="Adobe Garamond Pro" panose="02020502060506020403" pitchFamily="18" charset="0"/>
              </a:rPr>
              <a:t>Socaciu, E., Vică, C., Mihailov, E., Gibea, T., Mureșan, V., Constantinescu, M. 2018. </a:t>
            </a:r>
            <a:r>
              <a:rPr lang="en-RO" i="1" dirty="0">
                <a:solidFill>
                  <a:schemeClr val="accent4">
                    <a:lumMod val="50000"/>
                  </a:schemeClr>
                </a:solidFill>
                <a:latin typeface="Adobe Garamond Pro" panose="02020502060506020403" pitchFamily="18" charset="0"/>
              </a:rPr>
              <a:t>Etică și integritate academică</a:t>
            </a:r>
            <a:r>
              <a:rPr lang="en-RO" dirty="0">
                <a:solidFill>
                  <a:schemeClr val="accent4">
                    <a:lumMod val="50000"/>
                  </a:schemeClr>
                </a:solidFill>
                <a:latin typeface="Adobe Garamond Pro" panose="02020502060506020403" pitchFamily="18" charset="0"/>
              </a:rPr>
              <a:t>. București: Editura Universității din București.</a:t>
            </a:r>
          </a:p>
        </p:txBody>
      </p:sp>
    </p:spTree>
    <p:extLst>
      <p:ext uri="{BB962C8B-B14F-4D97-AF65-F5344CB8AC3E}">
        <p14:creationId xmlns:p14="http://schemas.microsoft.com/office/powerpoint/2010/main" val="40666271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8" name="TextBox 7">
            <a:extLst>
              <a:ext uri="{FF2B5EF4-FFF2-40B4-BE49-F238E27FC236}">
                <a16:creationId xmlns:a16="http://schemas.microsoft.com/office/drawing/2014/main" id="{03B84995-9BF7-4549-8822-59677CFC74F0}"/>
              </a:ext>
            </a:extLst>
          </p:cNvPr>
          <p:cNvSpPr txBox="1"/>
          <p:nvPr/>
        </p:nvSpPr>
        <p:spPr>
          <a:xfrm>
            <a:off x="322953" y="1467625"/>
            <a:ext cx="2550875" cy="1754326"/>
          </a:xfrm>
          <a:prstGeom prst="rect">
            <a:avLst/>
          </a:prstGeom>
          <a:noFill/>
        </p:spPr>
        <p:txBody>
          <a:bodyPr wrap="square" rtlCol="0">
            <a:spAutoFit/>
          </a:bodyPr>
          <a:lstStyle/>
          <a:p>
            <a:r>
              <a:rPr lang="en-RO" sz="3600" dirty="0">
                <a:latin typeface="Adobe Garamond Pro" panose="02020502060506020403" pitchFamily="18" charset="0"/>
              </a:rPr>
              <a:t>Structura eseului argumentativ</a:t>
            </a:r>
          </a:p>
        </p:txBody>
      </p:sp>
      <p:sp>
        <p:nvSpPr>
          <p:cNvPr id="9" name="TextBox 8">
            <a:extLst>
              <a:ext uri="{FF2B5EF4-FFF2-40B4-BE49-F238E27FC236}">
                <a16:creationId xmlns:a16="http://schemas.microsoft.com/office/drawing/2014/main" id="{761BFE6A-854F-AF46-9008-E8FC4E04733B}"/>
              </a:ext>
            </a:extLst>
          </p:cNvPr>
          <p:cNvSpPr txBox="1"/>
          <p:nvPr/>
        </p:nvSpPr>
        <p:spPr>
          <a:xfrm>
            <a:off x="322954" y="372726"/>
            <a:ext cx="6768703"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 și etică academică</a:t>
            </a:r>
          </a:p>
        </p:txBody>
      </p:sp>
      <p:sp>
        <p:nvSpPr>
          <p:cNvPr id="10" name="TextBox 9">
            <a:extLst>
              <a:ext uri="{FF2B5EF4-FFF2-40B4-BE49-F238E27FC236}">
                <a16:creationId xmlns:a16="http://schemas.microsoft.com/office/drawing/2014/main" id="{24A3CABA-3895-B040-AA7B-D8900D6E0058}"/>
              </a:ext>
            </a:extLst>
          </p:cNvPr>
          <p:cNvSpPr txBox="1"/>
          <p:nvPr/>
        </p:nvSpPr>
        <p:spPr>
          <a:xfrm>
            <a:off x="3707305" y="2344788"/>
            <a:ext cx="6265937" cy="4062651"/>
          </a:xfrm>
          <a:prstGeom prst="rect">
            <a:avLst/>
          </a:prstGeom>
          <a:noFill/>
        </p:spPr>
        <p:txBody>
          <a:bodyPr wrap="square" rtlCol="0">
            <a:spAutoFit/>
          </a:bodyPr>
          <a:lstStyle/>
          <a:p>
            <a:pPr>
              <a:lnSpc>
                <a:spcPct val="120000"/>
              </a:lnSpc>
            </a:pPr>
            <a:r>
              <a:rPr lang="en-RO" sz="2400" dirty="0">
                <a:latin typeface="Adobe Garamond Pro" panose="02020502060506020403" pitchFamily="18" charset="0"/>
              </a:rPr>
              <a:t>1. Introducere</a:t>
            </a:r>
          </a:p>
          <a:p>
            <a:pPr marL="742950" lvl="1" indent="-285750">
              <a:lnSpc>
                <a:spcPct val="120000"/>
              </a:lnSpc>
              <a:buFont typeface="Arial" panose="020B0604020202020204" pitchFamily="34" charset="0"/>
              <a:buChar char="•"/>
            </a:pPr>
            <a:r>
              <a:rPr lang="en-RO" sz="2400" dirty="0">
                <a:latin typeface="Adobe Garamond Pro" panose="02020502060506020403" pitchFamily="18" charset="0"/>
              </a:rPr>
              <a:t>Precizarea temei</a:t>
            </a:r>
          </a:p>
          <a:p>
            <a:pPr marL="742950" lvl="1" indent="-285750">
              <a:lnSpc>
                <a:spcPct val="120000"/>
              </a:lnSpc>
              <a:buFont typeface="Arial" panose="020B0604020202020204" pitchFamily="34" charset="0"/>
              <a:buChar char="•"/>
            </a:pPr>
            <a:r>
              <a:rPr lang="en-RO" sz="2400" dirty="0">
                <a:latin typeface="Adobe Garamond Pro" panose="02020502060506020403" pitchFamily="18" charset="0"/>
              </a:rPr>
              <a:t>Motivarea alegerii temei</a:t>
            </a:r>
          </a:p>
          <a:p>
            <a:pPr marL="742950" lvl="1" indent="-285750">
              <a:lnSpc>
                <a:spcPct val="120000"/>
              </a:lnSpc>
              <a:buFont typeface="Arial" panose="020B0604020202020204" pitchFamily="34" charset="0"/>
              <a:buChar char="•"/>
            </a:pPr>
            <a:r>
              <a:rPr lang="en-RO" sz="2400" dirty="0">
                <a:latin typeface="Adobe Garamond Pro" panose="02020502060506020403" pitchFamily="18" charset="0"/>
              </a:rPr>
              <a:t>Definiții concepte centrale</a:t>
            </a:r>
          </a:p>
          <a:p>
            <a:pPr>
              <a:lnSpc>
                <a:spcPct val="120000"/>
              </a:lnSpc>
            </a:pPr>
            <a:r>
              <a:rPr lang="en-RO" sz="2400" dirty="0">
                <a:latin typeface="Adobe Garamond Pro" panose="02020502060506020403" pitchFamily="18" charset="0"/>
              </a:rPr>
              <a:t>2. Prezentarea celui mai puternic argument pro</a:t>
            </a:r>
          </a:p>
          <a:p>
            <a:pPr>
              <a:lnSpc>
                <a:spcPct val="120000"/>
              </a:lnSpc>
            </a:pPr>
            <a:r>
              <a:rPr lang="en-RO" sz="2400" dirty="0">
                <a:latin typeface="Adobe Garamond Pro" panose="02020502060506020403" pitchFamily="18" charset="0"/>
              </a:rPr>
              <a:t>3. Prezentarea celui mai puternic argument contra</a:t>
            </a:r>
          </a:p>
          <a:p>
            <a:pPr>
              <a:lnSpc>
                <a:spcPct val="120000"/>
              </a:lnSpc>
            </a:pPr>
            <a:r>
              <a:rPr lang="en-RO" sz="2400" dirty="0">
                <a:latin typeface="Adobe Garamond Pro" panose="02020502060506020403" pitchFamily="18" charset="0"/>
              </a:rPr>
              <a:t>4. Respingerea argumentului contra</a:t>
            </a:r>
          </a:p>
          <a:p>
            <a:pPr>
              <a:lnSpc>
                <a:spcPct val="120000"/>
              </a:lnSpc>
            </a:pPr>
            <a:r>
              <a:rPr lang="en-RO" sz="2400" dirty="0">
                <a:latin typeface="Adobe Garamond Pro" panose="02020502060506020403" pitchFamily="18" charset="0"/>
              </a:rPr>
              <a:t>5. Concluzii</a:t>
            </a:r>
          </a:p>
          <a:p>
            <a:pPr>
              <a:lnSpc>
                <a:spcPct val="120000"/>
              </a:lnSpc>
            </a:pPr>
            <a:r>
              <a:rPr lang="en-RO" sz="2400" dirty="0">
                <a:latin typeface="Adobe Garamond Pro" panose="02020502060506020403" pitchFamily="18" charset="0"/>
              </a:rPr>
              <a:t>6. Bibliografie</a:t>
            </a:r>
          </a:p>
        </p:txBody>
      </p:sp>
      <p:sp>
        <p:nvSpPr>
          <p:cNvPr id="14" name="TextBox 13">
            <a:extLst>
              <a:ext uri="{FF2B5EF4-FFF2-40B4-BE49-F238E27FC236}">
                <a16:creationId xmlns:a16="http://schemas.microsoft.com/office/drawing/2014/main" id="{70D7D171-1E7B-3348-90C6-2C5FA2C49132}"/>
              </a:ext>
            </a:extLst>
          </p:cNvPr>
          <p:cNvSpPr txBox="1"/>
          <p:nvPr/>
        </p:nvSpPr>
        <p:spPr>
          <a:xfrm>
            <a:off x="-11564246" y="1467625"/>
            <a:ext cx="2336008" cy="769441"/>
          </a:xfrm>
          <a:prstGeom prst="rect">
            <a:avLst/>
          </a:prstGeom>
          <a:noFill/>
        </p:spPr>
        <p:txBody>
          <a:bodyPr wrap="square" rtlCol="0">
            <a:spAutoFit/>
          </a:bodyPr>
          <a:lstStyle/>
          <a:p>
            <a:r>
              <a:rPr lang="en-RO" sz="4400" dirty="0">
                <a:latin typeface="Adobe Garamond Pro" panose="02020502060506020403" pitchFamily="18" charset="0"/>
              </a:rPr>
              <a:t>Evaluare</a:t>
            </a:r>
          </a:p>
        </p:txBody>
      </p:sp>
      <p:sp>
        <p:nvSpPr>
          <p:cNvPr id="15" name="TextBox 14">
            <a:extLst>
              <a:ext uri="{FF2B5EF4-FFF2-40B4-BE49-F238E27FC236}">
                <a16:creationId xmlns:a16="http://schemas.microsoft.com/office/drawing/2014/main" id="{5ECD34E7-E45C-AE47-851C-5954EF848948}"/>
              </a:ext>
            </a:extLst>
          </p:cNvPr>
          <p:cNvSpPr txBox="1"/>
          <p:nvPr/>
        </p:nvSpPr>
        <p:spPr>
          <a:xfrm>
            <a:off x="-9926374" y="1943681"/>
            <a:ext cx="8024418" cy="4524315"/>
          </a:xfrm>
          <a:prstGeom prst="rect">
            <a:avLst/>
          </a:prstGeom>
          <a:noFill/>
        </p:spPr>
        <p:txBody>
          <a:bodyPr wrap="square" rtlCol="0">
            <a:spAutoFit/>
          </a:bodyPr>
          <a:lstStyle/>
          <a:p>
            <a:pPr marL="285750" indent="-285750">
              <a:buFont typeface="Arial" panose="020B0604020202020204" pitchFamily="34" charset="0"/>
              <a:buChar char="•"/>
            </a:pPr>
            <a:r>
              <a:rPr lang="en-RO" sz="2400" b="1" dirty="0">
                <a:solidFill>
                  <a:srgbClr val="6C2410"/>
                </a:solidFill>
                <a:latin typeface="Adobe Garamond Pro Bold" panose="02020502060506020403" pitchFamily="18" charset="0"/>
              </a:rPr>
              <a:t>!</a:t>
            </a:r>
            <a:r>
              <a:rPr lang="en-RO" sz="2400" dirty="0">
                <a:latin typeface="Adobe Garamond Pro" panose="02020502060506020403" pitchFamily="18" charset="0"/>
              </a:rPr>
              <a:t> </a:t>
            </a:r>
            <a:r>
              <a:rPr lang="en-RO" sz="2400" dirty="0">
                <a:solidFill>
                  <a:srgbClr val="6C2410"/>
                </a:solidFill>
                <a:latin typeface="Adobe Garamond Pro" panose="02020502060506020403" pitchFamily="18" charset="0"/>
              </a:rPr>
              <a:t>Prezență minimă obligatorie la seminar</a:t>
            </a:r>
            <a:r>
              <a:rPr lang="en-RO" sz="2400" dirty="0">
                <a:latin typeface="Adobe Garamond Pro" panose="02020502060506020403" pitchFamily="18" charset="0"/>
              </a:rPr>
              <a:t>: </a:t>
            </a:r>
            <a:r>
              <a:rPr lang="en-RO" sz="2400" b="1" dirty="0">
                <a:solidFill>
                  <a:srgbClr val="6C2410"/>
                </a:solidFill>
                <a:latin typeface="Adobe Garamond Pro Bold" panose="02020502060506020403" pitchFamily="18" charset="0"/>
              </a:rPr>
              <a:t>8 prezențe</a:t>
            </a:r>
          </a:p>
          <a:p>
            <a:pPr marL="285750" indent="-285750">
              <a:buFont typeface="Arial" panose="020B0604020202020204" pitchFamily="34" charset="0"/>
              <a:buChar char="•"/>
            </a:pPr>
            <a:r>
              <a:rPr lang="en-RO" sz="2400" dirty="0">
                <a:latin typeface="Adobe Garamond Pro" panose="02020502060506020403" pitchFamily="18" charset="0"/>
              </a:rPr>
              <a:t>Punctaj seminar: 50%</a:t>
            </a:r>
          </a:p>
          <a:p>
            <a:pPr marL="742950" lvl="1" indent="-285750">
              <a:buFont typeface="Arial" panose="020B0604020202020204" pitchFamily="34" charset="0"/>
              <a:buChar char="•"/>
            </a:pPr>
            <a:r>
              <a:rPr lang="en-RO" sz="2400" dirty="0">
                <a:latin typeface="Adobe Garamond Pro" panose="02020502060506020403" pitchFamily="18" charset="0"/>
              </a:rPr>
              <a:t>Activitate seminar și curs: maximum </a:t>
            </a:r>
            <a:r>
              <a:rPr lang="en-RO" sz="2400" dirty="0">
                <a:solidFill>
                  <a:srgbClr val="6C2410"/>
                </a:solidFill>
                <a:latin typeface="Adobe Garamond Pro" panose="02020502060506020403" pitchFamily="18" charset="0"/>
              </a:rPr>
              <a:t>6</a:t>
            </a:r>
            <a:r>
              <a:rPr lang="en-RO" sz="2400" dirty="0">
                <a:latin typeface="Adobe Garamond Pro" panose="02020502060506020403" pitchFamily="18" charset="0"/>
              </a:rPr>
              <a:t> puncte</a:t>
            </a:r>
          </a:p>
          <a:p>
            <a:pPr marL="1200150" lvl="2" indent="-285750">
              <a:buFont typeface="Arial" panose="020B0604020202020204" pitchFamily="34" charset="0"/>
              <a:buChar char="•"/>
            </a:pPr>
            <a:r>
              <a:rPr lang="ro-RO" sz="2400" dirty="0">
                <a:latin typeface="Adobe Garamond Pro" panose="02020502060506020403" pitchFamily="18" charset="0"/>
              </a:rPr>
              <a:t>Intervenții relevante seminar: max. 6 puncte</a:t>
            </a:r>
          </a:p>
          <a:p>
            <a:pPr marL="1200150" lvl="2" indent="-285750">
              <a:buFont typeface="Arial" panose="020B0604020202020204" pitchFamily="34" charset="0"/>
              <a:buChar char="•"/>
            </a:pPr>
            <a:r>
              <a:rPr lang="ro-RO" sz="2400" dirty="0">
                <a:latin typeface="Adobe Garamond Pro" panose="02020502060506020403" pitchFamily="18" charset="0"/>
              </a:rPr>
              <a:t>Intervenții relevante curs</a:t>
            </a:r>
            <a:r>
              <a:rPr lang="en-RO" sz="2400" dirty="0">
                <a:latin typeface="Adobe Garamond Pro" panose="02020502060506020403" pitchFamily="18" charset="0"/>
              </a:rPr>
              <a:t>: max. 3 puncte</a:t>
            </a:r>
          </a:p>
          <a:p>
            <a:pPr marL="742950" lvl="1" indent="-285750">
              <a:buFont typeface="Arial" panose="020B0604020202020204" pitchFamily="34" charset="0"/>
              <a:buChar char="•"/>
            </a:pPr>
            <a:r>
              <a:rPr lang="en-RO" sz="2400" dirty="0">
                <a:latin typeface="Adobe Garamond Pro" panose="02020502060506020403" pitchFamily="18" charset="0"/>
              </a:rPr>
              <a:t>Draft eseu: maximum </a:t>
            </a:r>
            <a:r>
              <a:rPr lang="en-RO" sz="2400" dirty="0">
                <a:solidFill>
                  <a:srgbClr val="6C2410"/>
                </a:solidFill>
                <a:latin typeface="Adobe Garamond Pro" panose="02020502060506020403" pitchFamily="18" charset="0"/>
              </a:rPr>
              <a:t>2</a:t>
            </a:r>
            <a:r>
              <a:rPr lang="en-RO" sz="2400" dirty="0">
                <a:latin typeface="Adobe Garamond Pro" panose="02020502060506020403" pitchFamily="18" charset="0"/>
              </a:rPr>
              <a:t> puncte</a:t>
            </a:r>
          </a:p>
          <a:p>
            <a:pPr marL="742950" lvl="1" indent="-285750">
              <a:buFont typeface="Arial" panose="020B0604020202020204" pitchFamily="34" charset="0"/>
              <a:buChar char="•"/>
            </a:pPr>
            <a:r>
              <a:rPr lang="en-RO" sz="2400" dirty="0">
                <a:latin typeface="Adobe Garamond Pro" panose="02020502060506020403" pitchFamily="18" charset="0"/>
              </a:rPr>
              <a:t>Eseu final: maximum </a:t>
            </a:r>
            <a:r>
              <a:rPr lang="en-RO" sz="2400" dirty="0">
                <a:solidFill>
                  <a:srgbClr val="6C2410"/>
                </a:solidFill>
                <a:latin typeface="Adobe Garamond Pro" panose="02020502060506020403" pitchFamily="18" charset="0"/>
              </a:rPr>
              <a:t>2</a:t>
            </a:r>
            <a:r>
              <a:rPr lang="en-RO" sz="2400" dirty="0">
                <a:latin typeface="Adobe Garamond Pro" panose="02020502060506020403" pitchFamily="18" charset="0"/>
              </a:rPr>
              <a:t> puncte</a:t>
            </a:r>
          </a:p>
          <a:p>
            <a:pPr marL="285750" indent="-285750">
              <a:buFont typeface="Arial" panose="020B0604020202020204" pitchFamily="34" charset="0"/>
              <a:buChar char="•"/>
            </a:pPr>
            <a:r>
              <a:rPr lang="en-RO" sz="2400" dirty="0">
                <a:latin typeface="Adobe Garamond Pro" panose="02020502060506020403" pitchFamily="18" charset="0"/>
              </a:rPr>
              <a:t>Punctaj examen final scris: 50%</a:t>
            </a:r>
          </a:p>
          <a:p>
            <a:pPr marL="742950" lvl="1" indent="-285750">
              <a:buFont typeface="Arial" panose="020B0604020202020204" pitchFamily="34" charset="0"/>
              <a:buChar char="•"/>
            </a:pPr>
            <a:r>
              <a:rPr lang="en-RO" sz="2400" dirty="0">
                <a:solidFill>
                  <a:srgbClr val="6C2410"/>
                </a:solidFill>
                <a:latin typeface="Adobe Garamond Pro" panose="02020502060506020403" pitchFamily="18" charset="0"/>
              </a:rPr>
              <a:t>Punctaj minim la seminar pentru a intra în examen: </a:t>
            </a:r>
            <a:r>
              <a:rPr lang="en-RO" sz="2400" b="1" dirty="0">
                <a:solidFill>
                  <a:srgbClr val="6C2410"/>
                </a:solidFill>
                <a:latin typeface="Adobe Garamond Pro Bold" panose="02020502060506020403" pitchFamily="18" charset="0"/>
              </a:rPr>
              <a:t>5 puncte</a:t>
            </a:r>
          </a:p>
          <a:p>
            <a:pPr marL="742950" lvl="1" indent="-285750">
              <a:buFont typeface="Arial" panose="020B0604020202020204" pitchFamily="34" charset="0"/>
              <a:buChar char="•"/>
            </a:pPr>
            <a:r>
              <a:rPr lang="en-RO" sz="2400" dirty="0">
                <a:latin typeface="Adobe Garamond Pro" panose="02020502060506020403" pitchFamily="18" charset="0"/>
              </a:rPr>
              <a:t>Dacă studentul obține peste 7 puncte la seminar, poate să nu mai dea examenul și să rămână cu nota din seminar.</a:t>
            </a:r>
          </a:p>
        </p:txBody>
      </p:sp>
      <p:sp>
        <p:nvSpPr>
          <p:cNvPr id="16" name="TextBox 15">
            <a:extLst>
              <a:ext uri="{FF2B5EF4-FFF2-40B4-BE49-F238E27FC236}">
                <a16:creationId xmlns:a16="http://schemas.microsoft.com/office/drawing/2014/main" id="{F481FAA3-0713-EB46-A329-E6CB81B3D983}"/>
              </a:ext>
            </a:extLst>
          </p:cNvPr>
          <p:cNvSpPr txBox="1"/>
          <p:nvPr/>
        </p:nvSpPr>
        <p:spPr>
          <a:xfrm>
            <a:off x="14850962" y="1467625"/>
            <a:ext cx="2550875" cy="1200329"/>
          </a:xfrm>
          <a:prstGeom prst="rect">
            <a:avLst/>
          </a:prstGeom>
          <a:noFill/>
        </p:spPr>
        <p:txBody>
          <a:bodyPr wrap="square" rtlCol="0">
            <a:spAutoFit/>
          </a:bodyPr>
          <a:lstStyle/>
          <a:p>
            <a:r>
              <a:rPr lang="en-RO" sz="3600" dirty="0">
                <a:latin typeface="Adobe Garamond Pro" panose="02020502060506020403" pitchFamily="18" charset="0"/>
              </a:rPr>
              <a:t>Structura dezbaterii</a:t>
            </a:r>
          </a:p>
        </p:txBody>
      </p:sp>
      <p:sp>
        <p:nvSpPr>
          <p:cNvPr id="17" name="TextBox 16">
            <a:extLst>
              <a:ext uri="{FF2B5EF4-FFF2-40B4-BE49-F238E27FC236}">
                <a16:creationId xmlns:a16="http://schemas.microsoft.com/office/drawing/2014/main" id="{3C27153B-E48D-924C-9F95-6D48A068C2BB}"/>
              </a:ext>
            </a:extLst>
          </p:cNvPr>
          <p:cNvSpPr txBox="1"/>
          <p:nvPr/>
        </p:nvSpPr>
        <p:spPr>
          <a:xfrm>
            <a:off x="15680230" y="2344788"/>
            <a:ext cx="6612352" cy="2945422"/>
          </a:xfrm>
          <a:prstGeom prst="rect">
            <a:avLst/>
          </a:prstGeom>
          <a:noFill/>
        </p:spPr>
        <p:txBody>
          <a:bodyPr wrap="square" rtlCol="0">
            <a:spAutoFit/>
          </a:bodyPr>
          <a:lstStyle/>
          <a:p>
            <a:pPr marL="285750" indent="-285750">
              <a:lnSpc>
                <a:spcPct val="130000"/>
              </a:lnSpc>
              <a:buFont typeface="Arial" panose="020B0604020202020204" pitchFamily="34" charset="0"/>
              <a:buChar char="•"/>
            </a:pPr>
            <a:r>
              <a:rPr lang="en-RO" sz="2400" dirty="0">
                <a:latin typeface="Adobe Garamond Pro" panose="02020502060506020403" pitchFamily="18" charset="0"/>
              </a:rPr>
              <a:t>6 persoane (3 pro, 3 contra)</a:t>
            </a:r>
          </a:p>
          <a:p>
            <a:pPr marL="285750" indent="-285750">
              <a:lnSpc>
                <a:spcPct val="130000"/>
              </a:lnSpc>
              <a:buFont typeface="Arial" panose="020B0604020202020204" pitchFamily="34" charset="0"/>
              <a:buChar char="•"/>
            </a:pPr>
            <a:r>
              <a:rPr lang="en-US" sz="2400" dirty="0">
                <a:latin typeface="Adobe Garamond Pro" panose="02020502060506020403" pitchFamily="18" charset="0"/>
              </a:rPr>
              <a:t>P</a:t>
            </a:r>
            <a:r>
              <a:rPr lang="en-RO" sz="2400" dirty="0">
                <a:latin typeface="Adobe Garamond Pro" panose="02020502060506020403" pitchFamily="18" charset="0"/>
              </a:rPr>
              <a:t>rima persoană definește termenii</a:t>
            </a:r>
          </a:p>
          <a:p>
            <a:pPr marL="285750" indent="-285750">
              <a:lnSpc>
                <a:spcPct val="130000"/>
              </a:lnSpc>
              <a:buFont typeface="Arial" panose="020B0604020202020204" pitchFamily="34" charset="0"/>
              <a:buChar char="•"/>
            </a:pPr>
            <a:r>
              <a:rPr lang="en-RO" sz="2400" dirty="0">
                <a:latin typeface="Adobe Garamond Pro" panose="02020502060506020403" pitchFamily="18" charset="0"/>
              </a:rPr>
              <a:t>Pro – contra – pro – contra – pro – contra</a:t>
            </a:r>
          </a:p>
          <a:p>
            <a:pPr marL="285750" indent="-285750">
              <a:lnSpc>
                <a:spcPct val="130000"/>
              </a:lnSpc>
              <a:buFont typeface="Arial" panose="020B0604020202020204" pitchFamily="34" charset="0"/>
              <a:buChar char="•"/>
            </a:pPr>
            <a:r>
              <a:rPr lang="en-RO" sz="2400" dirty="0">
                <a:latin typeface="Adobe Garamond Pro" panose="02020502060506020403" pitchFamily="18" charset="0"/>
              </a:rPr>
              <a:t>Ultima persoană din fiecare echipă reia argumentele și trage concluziile</a:t>
            </a:r>
          </a:p>
          <a:p>
            <a:pPr marL="285750" indent="-285750">
              <a:lnSpc>
                <a:spcPct val="130000"/>
              </a:lnSpc>
              <a:buFont typeface="Arial" panose="020B0604020202020204" pitchFamily="34" charset="0"/>
              <a:buChar char="•"/>
            </a:pPr>
            <a:r>
              <a:rPr lang="en-RO" sz="2400" dirty="0">
                <a:latin typeface="Adobe Garamond Pro" panose="02020502060506020403" pitchFamily="18" charset="0"/>
              </a:rPr>
              <a:t>Întrebări din sală</a:t>
            </a:r>
          </a:p>
        </p:txBody>
      </p:sp>
    </p:spTree>
    <p:extLst>
      <p:ext uri="{BB962C8B-B14F-4D97-AF65-F5344CB8AC3E}">
        <p14:creationId xmlns:p14="http://schemas.microsoft.com/office/powerpoint/2010/main" val="22610887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8" name="TextBox 7">
            <a:extLst>
              <a:ext uri="{FF2B5EF4-FFF2-40B4-BE49-F238E27FC236}">
                <a16:creationId xmlns:a16="http://schemas.microsoft.com/office/drawing/2014/main" id="{03B84995-9BF7-4549-8822-59677CFC74F0}"/>
              </a:ext>
            </a:extLst>
          </p:cNvPr>
          <p:cNvSpPr txBox="1"/>
          <p:nvPr/>
        </p:nvSpPr>
        <p:spPr>
          <a:xfrm>
            <a:off x="322953" y="1467625"/>
            <a:ext cx="2550875" cy="1200329"/>
          </a:xfrm>
          <a:prstGeom prst="rect">
            <a:avLst/>
          </a:prstGeom>
          <a:noFill/>
        </p:spPr>
        <p:txBody>
          <a:bodyPr wrap="square" rtlCol="0">
            <a:spAutoFit/>
          </a:bodyPr>
          <a:lstStyle/>
          <a:p>
            <a:r>
              <a:rPr lang="en-RO" sz="3600" dirty="0">
                <a:latin typeface="Adobe Garamond Pro" panose="02020502060506020403" pitchFamily="18" charset="0"/>
              </a:rPr>
              <a:t>Structura dezbaterii</a:t>
            </a:r>
          </a:p>
        </p:txBody>
      </p:sp>
      <p:sp>
        <p:nvSpPr>
          <p:cNvPr id="9" name="TextBox 8">
            <a:extLst>
              <a:ext uri="{FF2B5EF4-FFF2-40B4-BE49-F238E27FC236}">
                <a16:creationId xmlns:a16="http://schemas.microsoft.com/office/drawing/2014/main" id="{761BFE6A-854F-AF46-9008-E8FC4E04733B}"/>
              </a:ext>
            </a:extLst>
          </p:cNvPr>
          <p:cNvSpPr txBox="1"/>
          <p:nvPr/>
        </p:nvSpPr>
        <p:spPr>
          <a:xfrm>
            <a:off x="322954" y="372726"/>
            <a:ext cx="6768703"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 și etică academică</a:t>
            </a:r>
          </a:p>
        </p:txBody>
      </p:sp>
      <p:sp>
        <p:nvSpPr>
          <p:cNvPr id="10" name="TextBox 9">
            <a:extLst>
              <a:ext uri="{FF2B5EF4-FFF2-40B4-BE49-F238E27FC236}">
                <a16:creationId xmlns:a16="http://schemas.microsoft.com/office/drawing/2014/main" id="{24A3CABA-3895-B040-AA7B-D8900D6E0058}"/>
              </a:ext>
            </a:extLst>
          </p:cNvPr>
          <p:cNvSpPr txBox="1"/>
          <p:nvPr/>
        </p:nvSpPr>
        <p:spPr>
          <a:xfrm>
            <a:off x="3707305" y="2344788"/>
            <a:ext cx="6612352" cy="2945422"/>
          </a:xfrm>
          <a:prstGeom prst="rect">
            <a:avLst/>
          </a:prstGeom>
          <a:noFill/>
        </p:spPr>
        <p:txBody>
          <a:bodyPr wrap="square" rtlCol="0">
            <a:spAutoFit/>
          </a:bodyPr>
          <a:lstStyle/>
          <a:p>
            <a:pPr marL="285750" indent="-285750">
              <a:lnSpc>
                <a:spcPct val="130000"/>
              </a:lnSpc>
              <a:buFont typeface="Arial" panose="020B0604020202020204" pitchFamily="34" charset="0"/>
              <a:buChar char="•"/>
            </a:pPr>
            <a:r>
              <a:rPr lang="en-RO" sz="2400" dirty="0">
                <a:latin typeface="Adobe Garamond Pro" panose="02020502060506020403" pitchFamily="18" charset="0"/>
              </a:rPr>
              <a:t>6 persoane (3 pro, 3 contra)</a:t>
            </a:r>
          </a:p>
          <a:p>
            <a:pPr marL="285750" indent="-285750">
              <a:lnSpc>
                <a:spcPct val="130000"/>
              </a:lnSpc>
              <a:buFont typeface="Arial" panose="020B0604020202020204" pitchFamily="34" charset="0"/>
              <a:buChar char="•"/>
            </a:pPr>
            <a:r>
              <a:rPr lang="en-US" sz="2400" dirty="0">
                <a:latin typeface="Adobe Garamond Pro" panose="02020502060506020403" pitchFamily="18" charset="0"/>
              </a:rPr>
              <a:t>P</a:t>
            </a:r>
            <a:r>
              <a:rPr lang="en-RO" sz="2400" dirty="0">
                <a:latin typeface="Adobe Garamond Pro" panose="02020502060506020403" pitchFamily="18" charset="0"/>
              </a:rPr>
              <a:t>rima persoană definește termenii</a:t>
            </a:r>
          </a:p>
          <a:p>
            <a:pPr marL="285750" indent="-285750">
              <a:lnSpc>
                <a:spcPct val="130000"/>
              </a:lnSpc>
              <a:buFont typeface="Arial" panose="020B0604020202020204" pitchFamily="34" charset="0"/>
              <a:buChar char="•"/>
            </a:pPr>
            <a:r>
              <a:rPr lang="en-RO" sz="2400" dirty="0">
                <a:latin typeface="Adobe Garamond Pro" panose="02020502060506020403" pitchFamily="18" charset="0"/>
              </a:rPr>
              <a:t>Pro – contra – pro – contra – pro – contra</a:t>
            </a:r>
          </a:p>
          <a:p>
            <a:pPr marL="285750" indent="-285750">
              <a:lnSpc>
                <a:spcPct val="130000"/>
              </a:lnSpc>
              <a:buFont typeface="Arial" panose="020B0604020202020204" pitchFamily="34" charset="0"/>
              <a:buChar char="•"/>
            </a:pPr>
            <a:r>
              <a:rPr lang="en-RO" sz="2400" dirty="0">
                <a:latin typeface="Adobe Garamond Pro" panose="02020502060506020403" pitchFamily="18" charset="0"/>
              </a:rPr>
              <a:t>Ultima persoană din fiecare echipă reia argumentele și trage concluziile</a:t>
            </a:r>
          </a:p>
          <a:p>
            <a:pPr marL="285750" indent="-285750">
              <a:lnSpc>
                <a:spcPct val="130000"/>
              </a:lnSpc>
              <a:buFont typeface="Arial" panose="020B0604020202020204" pitchFamily="34" charset="0"/>
              <a:buChar char="•"/>
            </a:pPr>
            <a:r>
              <a:rPr lang="en-RO" sz="2400" dirty="0">
                <a:latin typeface="Adobe Garamond Pro" panose="02020502060506020403" pitchFamily="18" charset="0"/>
              </a:rPr>
              <a:t>Întrebări din sală</a:t>
            </a:r>
          </a:p>
        </p:txBody>
      </p:sp>
      <p:sp>
        <p:nvSpPr>
          <p:cNvPr id="11" name="TextBox 10">
            <a:extLst>
              <a:ext uri="{FF2B5EF4-FFF2-40B4-BE49-F238E27FC236}">
                <a16:creationId xmlns:a16="http://schemas.microsoft.com/office/drawing/2014/main" id="{F88BE03D-68FF-134F-96EF-0D8C636656D9}"/>
              </a:ext>
            </a:extLst>
          </p:cNvPr>
          <p:cNvSpPr txBox="1"/>
          <p:nvPr/>
        </p:nvSpPr>
        <p:spPr>
          <a:xfrm>
            <a:off x="-10135497" y="1467625"/>
            <a:ext cx="2550875" cy="1754326"/>
          </a:xfrm>
          <a:prstGeom prst="rect">
            <a:avLst/>
          </a:prstGeom>
          <a:noFill/>
        </p:spPr>
        <p:txBody>
          <a:bodyPr wrap="square" rtlCol="0">
            <a:spAutoFit/>
          </a:bodyPr>
          <a:lstStyle/>
          <a:p>
            <a:r>
              <a:rPr lang="en-RO" sz="3600" dirty="0">
                <a:latin typeface="Adobe Garamond Pro" panose="02020502060506020403" pitchFamily="18" charset="0"/>
              </a:rPr>
              <a:t>Structura eseului argumentativ</a:t>
            </a:r>
          </a:p>
        </p:txBody>
      </p:sp>
      <p:sp>
        <p:nvSpPr>
          <p:cNvPr id="13" name="TextBox 12">
            <a:extLst>
              <a:ext uri="{FF2B5EF4-FFF2-40B4-BE49-F238E27FC236}">
                <a16:creationId xmlns:a16="http://schemas.microsoft.com/office/drawing/2014/main" id="{4E089EC2-EF18-6448-AF1E-DD020E3BD21A}"/>
              </a:ext>
            </a:extLst>
          </p:cNvPr>
          <p:cNvSpPr txBox="1"/>
          <p:nvPr/>
        </p:nvSpPr>
        <p:spPr>
          <a:xfrm>
            <a:off x="-8757745" y="2344788"/>
            <a:ext cx="6265937" cy="4062651"/>
          </a:xfrm>
          <a:prstGeom prst="rect">
            <a:avLst/>
          </a:prstGeom>
          <a:noFill/>
        </p:spPr>
        <p:txBody>
          <a:bodyPr wrap="square" rtlCol="0">
            <a:spAutoFit/>
          </a:bodyPr>
          <a:lstStyle/>
          <a:p>
            <a:pPr>
              <a:lnSpc>
                <a:spcPct val="120000"/>
              </a:lnSpc>
            </a:pPr>
            <a:r>
              <a:rPr lang="en-RO" sz="2400" dirty="0">
                <a:latin typeface="Adobe Garamond Pro" panose="02020502060506020403" pitchFamily="18" charset="0"/>
              </a:rPr>
              <a:t>1. Introducere</a:t>
            </a:r>
          </a:p>
          <a:p>
            <a:pPr marL="742950" lvl="1" indent="-285750">
              <a:lnSpc>
                <a:spcPct val="120000"/>
              </a:lnSpc>
              <a:buFont typeface="Arial" panose="020B0604020202020204" pitchFamily="34" charset="0"/>
              <a:buChar char="•"/>
            </a:pPr>
            <a:r>
              <a:rPr lang="en-RO" sz="2400" dirty="0">
                <a:latin typeface="Adobe Garamond Pro" panose="02020502060506020403" pitchFamily="18" charset="0"/>
              </a:rPr>
              <a:t>Precizarea temei</a:t>
            </a:r>
          </a:p>
          <a:p>
            <a:pPr marL="742950" lvl="1" indent="-285750">
              <a:lnSpc>
                <a:spcPct val="120000"/>
              </a:lnSpc>
              <a:buFont typeface="Arial" panose="020B0604020202020204" pitchFamily="34" charset="0"/>
              <a:buChar char="•"/>
            </a:pPr>
            <a:r>
              <a:rPr lang="en-RO" sz="2400" dirty="0">
                <a:latin typeface="Adobe Garamond Pro" panose="02020502060506020403" pitchFamily="18" charset="0"/>
              </a:rPr>
              <a:t>Motivarea alegerii temei</a:t>
            </a:r>
          </a:p>
          <a:p>
            <a:pPr marL="742950" lvl="1" indent="-285750">
              <a:lnSpc>
                <a:spcPct val="120000"/>
              </a:lnSpc>
              <a:buFont typeface="Arial" panose="020B0604020202020204" pitchFamily="34" charset="0"/>
              <a:buChar char="•"/>
            </a:pPr>
            <a:r>
              <a:rPr lang="en-RO" sz="2400" dirty="0">
                <a:latin typeface="Adobe Garamond Pro" panose="02020502060506020403" pitchFamily="18" charset="0"/>
              </a:rPr>
              <a:t>Definiții concepte centrale</a:t>
            </a:r>
          </a:p>
          <a:p>
            <a:pPr>
              <a:lnSpc>
                <a:spcPct val="120000"/>
              </a:lnSpc>
            </a:pPr>
            <a:r>
              <a:rPr lang="en-RO" sz="2400" dirty="0">
                <a:latin typeface="Adobe Garamond Pro" panose="02020502060506020403" pitchFamily="18" charset="0"/>
              </a:rPr>
              <a:t>2. Prezentarea celui mai puternic argument pro</a:t>
            </a:r>
          </a:p>
          <a:p>
            <a:pPr>
              <a:lnSpc>
                <a:spcPct val="120000"/>
              </a:lnSpc>
            </a:pPr>
            <a:r>
              <a:rPr lang="en-RO" sz="2400" dirty="0">
                <a:latin typeface="Adobe Garamond Pro" panose="02020502060506020403" pitchFamily="18" charset="0"/>
              </a:rPr>
              <a:t>3. Prezentarea celui mai puternic argument contra</a:t>
            </a:r>
          </a:p>
          <a:p>
            <a:pPr>
              <a:lnSpc>
                <a:spcPct val="120000"/>
              </a:lnSpc>
            </a:pPr>
            <a:r>
              <a:rPr lang="en-RO" sz="2400" dirty="0">
                <a:latin typeface="Adobe Garamond Pro" panose="02020502060506020403" pitchFamily="18" charset="0"/>
              </a:rPr>
              <a:t>4. Respingerea argumentului contra</a:t>
            </a:r>
          </a:p>
          <a:p>
            <a:pPr>
              <a:lnSpc>
                <a:spcPct val="120000"/>
              </a:lnSpc>
            </a:pPr>
            <a:r>
              <a:rPr lang="en-RO" sz="2400" dirty="0">
                <a:latin typeface="Adobe Garamond Pro" panose="02020502060506020403" pitchFamily="18" charset="0"/>
              </a:rPr>
              <a:t>5. Concluzii</a:t>
            </a:r>
          </a:p>
          <a:p>
            <a:pPr>
              <a:lnSpc>
                <a:spcPct val="120000"/>
              </a:lnSpc>
            </a:pPr>
            <a:r>
              <a:rPr lang="en-RO" sz="2400" dirty="0">
                <a:latin typeface="Adobe Garamond Pro" panose="02020502060506020403" pitchFamily="18" charset="0"/>
              </a:rPr>
              <a:t>6. Bibliografie</a:t>
            </a:r>
          </a:p>
        </p:txBody>
      </p:sp>
    </p:spTree>
    <p:extLst>
      <p:ext uri="{BB962C8B-B14F-4D97-AF65-F5344CB8AC3E}">
        <p14:creationId xmlns:p14="http://schemas.microsoft.com/office/powerpoint/2010/main" val="37137050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9" name="TextBox 8">
            <a:extLst>
              <a:ext uri="{FF2B5EF4-FFF2-40B4-BE49-F238E27FC236}">
                <a16:creationId xmlns:a16="http://schemas.microsoft.com/office/drawing/2014/main" id="{761BFE6A-854F-AF46-9008-E8FC4E04733B}"/>
              </a:ext>
            </a:extLst>
          </p:cNvPr>
          <p:cNvSpPr txBox="1"/>
          <p:nvPr/>
        </p:nvSpPr>
        <p:spPr>
          <a:xfrm>
            <a:off x="322953" y="365994"/>
            <a:ext cx="3182246"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a:t>
            </a:r>
          </a:p>
        </p:txBody>
      </p:sp>
      <p:sp>
        <p:nvSpPr>
          <p:cNvPr id="97" name="TextBox 96">
            <a:extLst>
              <a:ext uri="{FF2B5EF4-FFF2-40B4-BE49-F238E27FC236}">
                <a16:creationId xmlns:a16="http://schemas.microsoft.com/office/drawing/2014/main" id="{2B02A653-14D1-6046-997D-6FCB5FBFE4E6}"/>
              </a:ext>
            </a:extLst>
          </p:cNvPr>
          <p:cNvSpPr txBox="1"/>
          <p:nvPr/>
        </p:nvSpPr>
        <p:spPr>
          <a:xfrm>
            <a:off x="1" y="1467625"/>
            <a:ext cx="2873828" cy="1077218"/>
          </a:xfrm>
          <a:prstGeom prst="rect">
            <a:avLst/>
          </a:prstGeom>
          <a:noFill/>
        </p:spPr>
        <p:txBody>
          <a:bodyPr wrap="square" rtlCol="0">
            <a:spAutoFit/>
          </a:bodyPr>
          <a:lstStyle/>
          <a:p>
            <a:pPr marL="457200" indent="-457200">
              <a:buFont typeface="Arial" panose="020B0604020202020204" pitchFamily="34" charset="0"/>
              <a:buChar char="•"/>
            </a:pPr>
            <a:r>
              <a:rPr lang="en-RO" sz="3200" dirty="0">
                <a:latin typeface="Adobe Garamond Pro" panose="02020502060506020403" pitchFamily="18" charset="0"/>
              </a:rPr>
              <a:t>Gândire clară și rațională</a:t>
            </a:r>
          </a:p>
        </p:txBody>
      </p:sp>
      <p:sp>
        <p:nvSpPr>
          <p:cNvPr id="105" name="TextBox 104">
            <a:extLst>
              <a:ext uri="{FF2B5EF4-FFF2-40B4-BE49-F238E27FC236}">
                <a16:creationId xmlns:a16="http://schemas.microsoft.com/office/drawing/2014/main" id="{B213FA62-86D5-B143-AA95-156BA281B337}"/>
              </a:ext>
            </a:extLst>
          </p:cNvPr>
          <p:cNvSpPr txBox="1"/>
          <p:nvPr/>
        </p:nvSpPr>
        <p:spPr>
          <a:xfrm>
            <a:off x="-10421247" y="1467625"/>
            <a:ext cx="2550875" cy="1200329"/>
          </a:xfrm>
          <a:prstGeom prst="rect">
            <a:avLst/>
          </a:prstGeom>
          <a:noFill/>
        </p:spPr>
        <p:txBody>
          <a:bodyPr wrap="square" rtlCol="0">
            <a:spAutoFit/>
          </a:bodyPr>
          <a:lstStyle/>
          <a:p>
            <a:r>
              <a:rPr lang="en-RO" sz="3600" dirty="0">
                <a:latin typeface="Adobe Garamond Pro" panose="02020502060506020403" pitchFamily="18" charset="0"/>
              </a:rPr>
              <a:t>Structura dezbaterii</a:t>
            </a:r>
          </a:p>
        </p:txBody>
      </p:sp>
      <p:sp>
        <p:nvSpPr>
          <p:cNvPr id="106" name="TextBox 105">
            <a:extLst>
              <a:ext uri="{FF2B5EF4-FFF2-40B4-BE49-F238E27FC236}">
                <a16:creationId xmlns:a16="http://schemas.microsoft.com/office/drawing/2014/main" id="{6006010E-BF6C-C848-B888-6F0AC5A70B3F}"/>
              </a:ext>
            </a:extLst>
          </p:cNvPr>
          <p:cNvSpPr txBox="1"/>
          <p:nvPr/>
        </p:nvSpPr>
        <p:spPr>
          <a:xfrm>
            <a:off x="-8649795" y="2344788"/>
            <a:ext cx="6612352" cy="2945422"/>
          </a:xfrm>
          <a:prstGeom prst="rect">
            <a:avLst/>
          </a:prstGeom>
          <a:noFill/>
        </p:spPr>
        <p:txBody>
          <a:bodyPr wrap="square" rtlCol="0">
            <a:spAutoFit/>
          </a:bodyPr>
          <a:lstStyle/>
          <a:p>
            <a:pPr marL="285750" indent="-285750">
              <a:lnSpc>
                <a:spcPct val="130000"/>
              </a:lnSpc>
              <a:buFont typeface="Arial" panose="020B0604020202020204" pitchFamily="34" charset="0"/>
              <a:buChar char="•"/>
            </a:pPr>
            <a:r>
              <a:rPr lang="en-RO" sz="2400" dirty="0">
                <a:latin typeface="Adobe Garamond Pro" panose="02020502060506020403" pitchFamily="18" charset="0"/>
              </a:rPr>
              <a:t>6 persoane (3 pro, 3 contra)</a:t>
            </a:r>
          </a:p>
          <a:p>
            <a:pPr marL="285750" indent="-285750">
              <a:lnSpc>
                <a:spcPct val="130000"/>
              </a:lnSpc>
              <a:buFont typeface="Arial" panose="020B0604020202020204" pitchFamily="34" charset="0"/>
              <a:buChar char="•"/>
            </a:pPr>
            <a:r>
              <a:rPr lang="en-US" sz="2400" dirty="0">
                <a:latin typeface="Adobe Garamond Pro" panose="02020502060506020403" pitchFamily="18" charset="0"/>
              </a:rPr>
              <a:t>P</a:t>
            </a:r>
            <a:r>
              <a:rPr lang="en-RO" sz="2400" dirty="0">
                <a:latin typeface="Adobe Garamond Pro" panose="02020502060506020403" pitchFamily="18" charset="0"/>
              </a:rPr>
              <a:t>rima persoană definește termenii</a:t>
            </a:r>
          </a:p>
          <a:p>
            <a:pPr marL="285750" indent="-285750">
              <a:lnSpc>
                <a:spcPct val="130000"/>
              </a:lnSpc>
              <a:buFont typeface="Arial" panose="020B0604020202020204" pitchFamily="34" charset="0"/>
              <a:buChar char="•"/>
            </a:pPr>
            <a:r>
              <a:rPr lang="en-RO" sz="2400" dirty="0">
                <a:latin typeface="Adobe Garamond Pro" panose="02020502060506020403" pitchFamily="18" charset="0"/>
              </a:rPr>
              <a:t>Pro – contra – pro – contra – pro – contra</a:t>
            </a:r>
          </a:p>
          <a:p>
            <a:pPr marL="285750" indent="-285750">
              <a:lnSpc>
                <a:spcPct val="130000"/>
              </a:lnSpc>
              <a:buFont typeface="Arial" panose="020B0604020202020204" pitchFamily="34" charset="0"/>
              <a:buChar char="•"/>
            </a:pPr>
            <a:r>
              <a:rPr lang="en-RO" sz="2400" dirty="0">
                <a:latin typeface="Adobe Garamond Pro" panose="02020502060506020403" pitchFamily="18" charset="0"/>
              </a:rPr>
              <a:t>Ultima persoană din fiecare echipă reia argumentele și trage concluziile</a:t>
            </a:r>
          </a:p>
          <a:p>
            <a:pPr marL="285750" indent="-285750">
              <a:lnSpc>
                <a:spcPct val="130000"/>
              </a:lnSpc>
              <a:buFont typeface="Arial" panose="020B0604020202020204" pitchFamily="34" charset="0"/>
              <a:buChar char="•"/>
            </a:pPr>
            <a:r>
              <a:rPr lang="en-RO" sz="2400" dirty="0">
                <a:latin typeface="Adobe Garamond Pro" panose="02020502060506020403" pitchFamily="18" charset="0"/>
              </a:rPr>
              <a:t>Întrebări din sală</a:t>
            </a:r>
          </a:p>
        </p:txBody>
      </p:sp>
      <p:pic>
        <p:nvPicPr>
          <p:cNvPr id="107" name="Graphic 106">
            <a:extLst>
              <a:ext uri="{FF2B5EF4-FFF2-40B4-BE49-F238E27FC236}">
                <a16:creationId xmlns:a16="http://schemas.microsoft.com/office/drawing/2014/main" id="{7F6E2B43-978D-9642-B92E-D4E546B55BA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122400" y="-435113"/>
            <a:ext cx="16226606" cy="8890352"/>
          </a:xfrm>
          <a:prstGeom prst="rect">
            <a:avLst/>
          </a:prstGeom>
        </p:spPr>
      </p:pic>
    </p:spTree>
    <p:extLst>
      <p:ext uri="{BB962C8B-B14F-4D97-AF65-F5344CB8AC3E}">
        <p14:creationId xmlns:p14="http://schemas.microsoft.com/office/powerpoint/2010/main" val="245745320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9" name="TextBox 8">
            <a:extLst>
              <a:ext uri="{FF2B5EF4-FFF2-40B4-BE49-F238E27FC236}">
                <a16:creationId xmlns:a16="http://schemas.microsoft.com/office/drawing/2014/main" id="{761BFE6A-854F-AF46-9008-E8FC4E04733B}"/>
              </a:ext>
            </a:extLst>
          </p:cNvPr>
          <p:cNvSpPr txBox="1"/>
          <p:nvPr/>
        </p:nvSpPr>
        <p:spPr>
          <a:xfrm>
            <a:off x="322953" y="365994"/>
            <a:ext cx="3182246"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a:t>
            </a:r>
          </a:p>
        </p:txBody>
      </p:sp>
      <p:sp>
        <p:nvSpPr>
          <p:cNvPr id="97" name="TextBox 96">
            <a:extLst>
              <a:ext uri="{FF2B5EF4-FFF2-40B4-BE49-F238E27FC236}">
                <a16:creationId xmlns:a16="http://schemas.microsoft.com/office/drawing/2014/main" id="{2B02A653-14D1-6046-997D-6FCB5FBFE4E6}"/>
              </a:ext>
            </a:extLst>
          </p:cNvPr>
          <p:cNvSpPr txBox="1"/>
          <p:nvPr/>
        </p:nvSpPr>
        <p:spPr>
          <a:xfrm>
            <a:off x="1" y="1467625"/>
            <a:ext cx="2873828" cy="1077218"/>
          </a:xfrm>
          <a:prstGeom prst="rect">
            <a:avLst/>
          </a:prstGeom>
          <a:noFill/>
        </p:spPr>
        <p:txBody>
          <a:bodyPr wrap="square" rtlCol="0">
            <a:spAutoFit/>
          </a:bodyPr>
          <a:lstStyle/>
          <a:p>
            <a:pPr marL="457200" indent="-457200">
              <a:buFont typeface="Arial" panose="020B0604020202020204" pitchFamily="34" charset="0"/>
              <a:buChar char="•"/>
            </a:pPr>
            <a:r>
              <a:rPr lang="en-RO" sz="3200" dirty="0">
                <a:latin typeface="Adobe Garamond Pro" panose="02020502060506020403" pitchFamily="18" charset="0"/>
              </a:rPr>
              <a:t>Gândire clară și rațională</a:t>
            </a:r>
          </a:p>
        </p:txBody>
      </p:sp>
      <p:pic>
        <p:nvPicPr>
          <p:cNvPr id="3" name="Graphic 2">
            <a:extLst>
              <a:ext uri="{FF2B5EF4-FFF2-40B4-BE49-F238E27FC236}">
                <a16:creationId xmlns:a16="http://schemas.microsoft.com/office/drawing/2014/main" id="{9789FB45-4D86-7348-9AE7-1C7E5F3861C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164162" y="-1781313"/>
            <a:ext cx="23473644" cy="12860912"/>
          </a:xfrm>
          <a:prstGeom prst="rect">
            <a:avLst/>
          </a:prstGeom>
        </p:spPr>
      </p:pic>
    </p:spTree>
    <p:extLst>
      <p:ext uri="{BB962C8B-B14F-4D97-AF65-F5344CB8AC3E}">
        <p14:creationId xmlns:p14="http://schemas.microsoft.com/office/powerpoint/2010/main" val="175043817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E1B5A4-9BDC-B24C-B660-C21AE047C0D2}"/>
              </a:ext>
            </a:extLst>
          </p:cNvPr>
          <p:cNvSpPr/>
          <p:nvPr/>
        </p:nvSpPr>
        <p:spPr>
          <a:xfrm>
            <a:off x="0" y="-14288"/>
            <a:ext cx="2981916" cy="6872288"/>
          </a:xfrm>
          <a:prstGeom prst="rect">
            <a:avLst/>
          </a:prstGeom>
          <a:pattFill prst="pct4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12" name="Rectangle 11">
            <a:extLst>
              <a:ext uri="{FF2B5EF4-FFF2-40B4-BE49-F238E27FC236}">
                <a16:creationId xmlns:a16="http://schemas.microsoft.com/office/drawing/2014/main" id="{246DFF2D-219B-BC4E-AADB-5F87C6F18A80}"/>
              </a:ext>
            </a:extLst>
          </p:cNvPr>
          <p:cNvSpPr/>
          <p:nvPr/>
        </p:nvSpPr>
        <p:spPr>
          <a:xfrm>
            <a:off x="2981916" y="0"/>
            <a:ext cx="9210084" cy="6872288"/>
          </a:xfrm>
          <a:prstGeom prst="rect">
            <a:avLst/>
          </a:prstGeom>
          <a:pattFill prst="pct90">
            <a:fgClr>
              <a:schemeClr val="bg1">
                <a:lumMod val="85000"/>
              </a:schemeClr>
            </a:fgClr>
            <a:bgClr>
              <a:schemeClr val="bg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dirty="0">
              <a:solidFill>
                <a:srgbClr val="B4F3E3"/>
              </a:solidFill>
              <a:latin typeface="Adobe Garamond Pro" panose="02020502060506020403" pitchFamily="18" charset="0"/>
            </a:endParaRPr>
          </a:p>
        </p:txBody>
      </p:sp>
      <p:sp>
        <p:nvSpPr>
          <p:cNvPr id="9" name="TextBox 8">
            <a:extLst>
              <a:ext uri="{FF2B5EF4-FFF2-40B4-BE49-F238E27FC236}">
                <a16:creationId xmlns:a16="http://schemas.microsoft.com/office/drawing/2014/main" id="{761BFE6A-854F-AF46-9008-E8FC4E04733B}"/>
              </a:ext>
            </a:extLst>
          </p:cNvPr>
          <p:cNvSpPr txBox="1"/>
          <p:nvPr/>
        </p:nvSpPr>
        <p:spPr>
          <a:xfrm>
            <a:off x="322953" y="365994"/>
            <a:ext cx="3182246" cy="707886"/>
          </a:xfrm>
          <a:prstGeom prst="rect">
            <a:avLst/>
          </a:prstGeom>
          <a:noFill/>
        </p:spPr>
        <p:txBody>
          <a:bodyPr wrap="square" rtlCol="0">
            <a:spAutoFit/>
          </a:bodyPr>
          <a:lstStyle/>
          <a:p>
            <a:r>
              <a:rPr lang="en-RO" sz="4000" dirty="0">
                <a:solidFill>
                  <a:srgbClr val="6C2410"/>
                </a:solidFill>
                <a:latin typeface="Adobe Garamond Pro" panose="02020502060506020403" pitchFamily="18" charset="0"/>
              </a:rPr>
              <a:t>Gândire critică</a:t>
            </a:r>
          </a:p>
        </p:txBody>
      </p:sp>
      <p:sp>
        <p:nvSpPr>
          <p:cNvPr id="97" name="TextBox 96">
            <a:extLst>
              <a:ext uri="{FF2B5EF4-FFF2-40B4-BE49-F238E27FC236}">
                <a16:creationId xmlns:a16="http://schemas.microsoft.com/office/drawing/2014/main" id="{2B02A653-14D1-6046-997D-6FCB5FBFE4E6}"/>
              </a:ext>
            </a:extLst>
          </p:cNvPr>
          <p:cNvSpPr txBox="1"/>
          <p:nvPr/>
        </p:nvSpPr>
        <p:spPr>
          <a:xfrm>
            <a:off x="1" y="1467625"/>
            <a:ext cx="2873828" cy="1077218"/>
          </a:xfrm>
          <a:prstGeom prst="rect">
            <a:avLst/>
          </a:prstGeom>
          <a:noFill/>
        </p:spPr>
        <p:txBody>
          <a:bodyPr wrap="square" rtlCol="0">
            <a:spAutoFit/>
          </a:bodyPr>
          <a:lstStyle/>
          <a:p>
            <a:pPr marL="457200" indent="-457200">
              <a:buFont typeface="Arial" panose="020B0604020202020204" pitchFamily="34" charset="0"/>
              <a:buChar char="•"/>
            </a:pPr>
            <a:r>
              <a:rPr lang="en-RO" sz="3200" dirty="0">
                <a:latin typeface="Adobe Garamond Pro" panose="02020502060506020403" pitchFamily="18" charset="0"/>
              </a:rPr>
              <a:t>Gândire clară și rațională</a:t>
            </a:r>
          </a:p>
        </p:txBody>
      </p:sp>
      <p:pic>
        <p:nvPicPr>
          <p:cNvPr id="3" name="Graphic 2">
            <a:extLst>
              <a:ext uri="{FF2B5EF4-FFF2-40B4-BE49-F238E27FC236}">
                <a16:creationId xmlns:a16="http://schemas.microsoft.com/office/drawing/2014/main" id="{9789FB45-4D86-7348-9AE7-1C7E5F3861C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72795" y="1543496"/>
            <a:ext cx="8732119" cy="4784217"/>
          </a:xfrm>
          <a:prstGeom prst="rect">
            <a:avLst/>
          </a:prstGeom>
        </p:spPr>
      </p:pic>
      <p:sp>
        <p:nvSpPr>
          <p:cNvPr id="268" name="TextBox 267">
            <a:extLst>
              <a:ext uri="{FF2B5EF4-FFF2-40B4-BE49-F238E27FC236}">
                <a16:creationId xmlns:a16="http://schemas.microsoft.com/office/drawing/2014/main" id="{CED2F261-185D-7B45-85AD-D26F97FF11D8}"/>
              </a:ext>
            </a:extLst>
          </p:cNvPr>
          <p:cNvSpPr txBox="1"/>
          <p:nvPr/>
        </p:nvSpPr>
        <p:spPr>
          <a:xfrm>
            <a:off x="-5414228" y="1122320"/>
            <a:ext cx="2990054" cy="646331"/>
          </a:xfrm>
          <a:prstGeom prst="rect">
            <a:avLst/>
          </a:prstGeom>
          <a:noFill/>
        </p:spPr>
        <p:txBody>
          <a:bodyPr wrap="square" rtlCol="0">
            <a:spAutoFit/>
          </a:bodyPr>
          <a:lstStyle/>
          <a:p>
            <a:pPr algn="ctr"/>
            <a:r>
              <a:rPr lang="en-RO" b="1" dirty="0">
                <a:latin typeface="Adobe Garamond Pro Bold" panose="02020502060506020403" pitchFamily="18" charset="0"/>
              </a:rPr>
              <a:t>„Împătrita cale către o gândire critică“</a:t>
            </a:r>
          </a:p>
        </p:txBody>
      </p:sp>
      <p:sp>
        <p:nvSpPr>
          <p:cNvPr id="269" name="TextBox 268">
            <a:extLst>
              <a:ext uri="{FF2B5EF4-FFF2-40B4-BE49-F238E27FC236}">
                <a16:creationId xmlns:a16="http://schemas.microsoft.com/office/drawing/2014/main" id="{D8A6F708-967C-A040-BDAC-76F2041CEA05}"/>
              </a:ext>
            </a:extLst>
          </p:cNvPr>
          <p:cNvSpPr txBox="1"/>
          <p:nvPr/>
        </p:nvSpPr>
        <p:spPr>
          <a:xfrm>
            <a:off x="-5723392" y="1624029"/>
            <a:ext cx="2503656" cy="519351"/>
          </a:xfrm>
          <a:prstGeom prst="ellipse">
            <a:avLst/>
          </a:prstGeom>
          <a:noFill/>
        </p:spPr>
        <p:txBody>
          <a:bodyPr wrap="square" rtlCol="0">
            <a:spAutoFit/>
          </a:bodyPr>
          <a:lstStyle/>
          <a:p>
            <a:r>
              <a:rPr lang="en-RO" dirty="0">
                <a:latin typeface="Adobe Garamond Pro" panose="02020502060506020403" pitchFamily="18" charset="0"/>
              </a:rPr>
              <a:t>1. </a:t>
            </a:r>
            <a:r>
              <a:rPr lang="en-RO" i="1" dirty="0">
                <a:latin typeface="Adobe Garamond Pro" panose="02020502060506020403" pitchFamily="18" charset="0"/>
              </a:rPr>
              <a:t>Ce </a:t>
            </a:r>
            <a:r>
              <a:rPr lang="en-RO" dirty="0">
                <a:latin typeface="Adobe Garamond Pro" panose="02020502060506020403" pitchFamily="18" charset="0"/>
              </a:rPr>
              <a:t>înseamnă?</a:t>
            </a:r>
            <a:endParaRPr lang="en-RO" i="1" dirty="0">
              <a:latin typeface="Adobe Garamond Pro" panose="02020502060506020403" pitchFamily="18" charset="0"/>
            </a:endParaRPr>
          </a:p>
        </p:txBody>
      </p:sp>
      <p:sp>
        <p:nvSpPr>
          <p:cNvPr id="270" name="TextBox 269">
            <a:extLst>
              <a:ext uri="{FF2B5EF4-FFF2-40B4-BE49-F238E27FC236}">
                <a16:creationId xmlns:a16="http://schemas.microsoft.com/office/drawing/2014/main" id="{BD967659-6B9C-E441-A71B-119CAA209896}"/>
              </a:ext>
            </a:extLst>
          </p:cNvPr>
          <p:cNvSpPr txBox="1"/>
          <p:nvPr/>
        </p:nvSpPr>
        <p:spPr>
          <a:xfrm>
            <a:off x="-6066739" y="2979533"/>
            <a:ext cx="4501005" cy="519351"/>
          </a:xfrm>
          <a:prstGeom prst="ellipse">
            <a:avLst/>
          </a:prstGeom>
          <a:noFill/>
        </p:spPr>
        <p:txBody>
          <a:bodyPr wrap="square" rtlCol="0">
            <a:spAutoFit/>
          </a:bodyPr>
          <a:lstStyle/>
          <a:p>
            <a:r>
              <a:rPr lang="en-RO" dirty="0">
                <a:latin typeface="Adobe Garamond Pro" panose="02020502060506020403" pitchFamily="18" charset="0"/>
              </a:rPr>
              <a:t>2. </a:t>
            </a:r>
            <a:r>
              <a:rPr lang="en-RO" i="1" dirty="0">
                <a:latin typeface="Adobe Garamond Pro" panose="02020502060506020403" pitchFamily="18" charset="0"/>
              </a:rPr>
              <a:t>Câte</a:t>
            </a:r>
            <a:r>
              <a:rPr lang="en-RO" dirty="0">
                <a:latin typeface="Adobe Garamond Pro" panose="02020502060506020403" pitchFamily="18" charset="0"/>
              </a:rPr>
              <a:t> argumente pro și contra?</a:t>
            </a:r>
            <a:endParaRPr lang="en-RO" i="1" dirty="0">
              <a:latin typeface="Adobe Garamond Pro" panose="02020502060506020403" pitchFamily="18" charset="0"/>
            </a:endParaRPr>
          </a:p>
        </p:txBody>
      </p:sp>
      <p:sp>
        <p:nvSpPr>
          <p:cNvPr id="271" name="TextBox 270">
            <a:extLst>
              <a:ext uri="{FF2B5EF4-FFF2-40B4-BE49-F238E27FC236}">
                <a16:creationId xmlns:a16="http://schemas.microsoft.com/office/drawing/2014/main" id="{FE663A0E-85E2-AF4B-B7DA-1F338356E5A8}"/>
              </a:ext>
            </a:extLst>
          </p:cNvPr>
          <p:cNvSpPr txBox="1"/>
          <p:nvPr/>
        </p:nvSpPr>
        <p:spPr>
          <a:xfrm>
            <a:off x="-6098434" y="4064747"/>
            <a:ext cx="4878003" cy="908864"/>
          </a:xfrm>
          <a:prstGeom prst="ellipse">
            <a:avLst/>
          </a:prstGeom>
          <a:noFill/>
        </p:spPr>
        <p:txBody>
          <a:bodyPr wrap="square" rtlCol="0">
            <a:spAutoFit/>
          </a:bodyPr>
          <a:lstStyle/>
          <a:p>
            <a:r>
              <a:rPr lang="en-RO" dirty="0">
                <a:latin typeface="Adobe Garamond Pro" panose="02020502060506020403" pitchFamily="18" charset="0"/>
              </a:rPr>
              <a:t>3. </a:t>
            </a:r>
            <a:r>
              <a:rPr lang="en-RO" i="1" dirty="0">
                <a:latin typeface="Adobe Garamond Pro" panose="02020502060506020403" pitchFamily="18" charset="0"/>
              </a:rPr>
              <a:t>De ce </a:t>
            </a:r>
            <a:r>
              <a:rPr lang="en-RO" dirty="0">
                <a:latin typeface="Adobe Garamond Pro" panose="02020502060506020403" pitchFamily="18" charset="0"/>
              </a:rPr>
              <a:t>este importantă sau relevantă?</a:t>
            </a:r>
            <a:endParaRPr lang="en-RO" i="1" dirty="0">
              <a:latin typeface="Adobe Garamond Pro" panose="02020502060506020403" pitchFamily="18" charset="0"/>
            </a:endParaRPr>
          </a:p>
        </p:txBody>
      </p:sp>
      <p:sp>
        <p:nvSpPr>
          <p:cNvPr id="272" name="TextBox 271">
            <a:extLst>
              <a:ext uri="{FF2B5EF4-FFF2-40B4-BE49-F238E27FC236}">
                <a16:creationId xmlns:a16="http://schemas.microsoft.com/office/drawing/2014/main" id="{D05BF2E8-067F-784D-811A-3BF102A2DB5B}"/>
              </a:ext>
            </a:extLst>
          </p:cNvPr>
          <p:cNvSpPr txBox="1"/>
          <p:nvPr/>
        </p:nvSpPr>
        <p:spPr>
          <a:xfrm>
            <a:off x="-6066116" y="5306340"/>
            <a:ext cx="4342561" cy="519351"/>
          </a:xfrm>
          <a:prstGeom prst="ellipse">
            <a:avLst/>
          </a:prstGeom>
          <a:noFill/>
        </p:spPr>
        <p:txBody>
          <a:bodyPr wrap="square" rtlCol="0">
            <a:spAutoFit/>
          </a:bodyPr>
          <a:lstStyle/>
          <a:p>
            <a:r>
              <a:rPr lang="en-RO" dirty="0">
                <a:latin typeface="Adobe Garamond Pro" panose="02020502060506020403" pitchFamily="18" charset="0"/>
              </a:rPr>
              <a:t>4. </a:t>
            </a:r>
            <a:r>
              <a:rPr lang="en-RO" i="1" dirty="0">
                <a:latin typeface="Adobe Garamond Pro" panose="02020502060506020403" pitchFamily="18" charset="0"/>
              </a:rPr>
              <a:t>Care </a:t>
            </a:r>
            <a:r>
              <a:rPr lang="en-RO" dirty="0">
                <a:latin typeface="Adobe Garamond Pro" panose="02020502060506020403" pitchFamily="18" charset="0"/>
              </a:rPr>
              <a:t>sunt celelalte alternative?</a:t>
            </a:r>
            <a:endParaRPr lang="en-RO" i="1" dirty="0">
              <a:latin typeface="Adobe Garamond Pro" panose="02020502060506020403" pitchFamily="18" charset="0"/>
            </a:endParaRPr>
          </a:p>
        </p:txBody>
      </p:sp>
      <p:sp>
        <p:nvSpPr>
          <p:cNvPr id="273" name="Rectangle 272">
            <a:extLst>
              <a:ext uri="{FF2B5EF4-FFF2-40B4-BE49-F238E27FC236}">
                <a16:creationId xmlns:a16="http://schemas.microsoft.com/office/drawing/2014/main" id="{8403B2E3-E850-864D-AB9F-928DFA8A73EF}"/>
              </a:ext>
            </a:extLst>
          </p:cNvPr>
          <p:cNvSpPr/>
          <p:nvPr/>
        </p:nvSpPr>
        <p:spPr>
          <a:xfrm>
            <a:off x="-5370873" y="2628944"/>
            <a:ext cx="3422882"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exemple</a:t>
            </a:r>
            <a:r>
              <a:rPr lang="en-US" sz="1400" dirty="0">
                <a:solidFill>
                  <a:srgbClr val="000000"/>
                </a:solidFill>
                <a:latin typeface="Adobe Garamond Pro" panose="02020502060506020403" pitchFamily="18" charset="0"/>
              </a:rPr>
              <a:t>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ilustreze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ceea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înseamnă</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74" name="Rectangle 273">
            <a:extLst>
              <a:ext uri="{FF2B5EF4-FFF2-40B4-BE49-F238E27FC236}">
                <a16:creationId xmlns:a16="http://schemas.microsoft.com/office/drawing/2014/main" id="{543B9184-0012-A547-92CD-A122B2481F42}"/>
              </a:ext>
            </a:extLst>
          </p:cNvPr>
          <p:cNvSpPr/>
          <p:nvPr/>
        </p:nvSpPr>
        <p:spPr>
          <a:xfrm>
            <a:off x="-5365495" y="2195709"/>
            <a:ext cx="233248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Pot fi </a:t>
            </a:r>
            <a:r>
              <a:rPr lang="en-US" sz="1400" dirty="0" err="1">
                <a:solidFill>
                  <a:srgbClr val="000000"/>
                </a:solidFill>
                <a:latin typeface="Adobe Garamond Pro" panose="02020502060506020403" pitchFamily="18" charset="0"/>
              </a:rPr>
              <a:t>făcute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mai</a:t>
            </a:r>
            <a:r>
              <a:rPr lang="en-US" sz="1400" dirty="0">
                <a:solidFill>
                  <a:srgbClr val="000000"/>
                </a:solidFill>
                <a:latin typeface="Adobe Garamond Pro" panose="02020502060506020403" pitchFamily="18" charset="0"/>
              </a:rPr>
              <a:t> precise </a:t>
            </a:r>
            <a:r>
              <a:rPr lang="en-US" sz="1400" dirty="0" err="1">
                <a:solidFill>
                  <a:srgbClr val="000000"/>
                </a:solidFill>
                <a:latin typeface="Adobe Garamond Pro" panose="02020502060506020403" pitchFamily="18" charset="0"/>
              </a:rPr>
              <a:t>ideile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75" name="Rectangle 274">
            <a:extLst>
              <a:ext uri="{FF2B5EF4-FFF2-40B4-BE49-F238E27FC236}">
                <a16:creationId xmlns:a16="http://schemas.microsoft.com/office/drawing/2014/main" id="{4D7CC11D-3674-0A43-A50D-62425D0F9F70}"/>
              </a:ext>
            </a:extLst>
          </p:cNvPr>
          <p:cNvSpPr/>
          <p:nvPr/>
        </p:nvSpPr>
        <p:spPr>
          <a:xfrm>
            <a:off x="-5365494" y="1990670"/>
            <a:ext cx="294131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Sunt </a:t>
            </a:r>
            <a:r>
              <a:rPr lang="en-US" sz="1400" dirty="0" err="1">
                <a:solidFill>
                  <a:srgbClr val="000000"/>
                </a:solidFill>
                <a:latin typeface="Adobe Garamond Pro" panose="02020502060506020403" pitchFamily="18" charset="0"/>
              </a:rPr>
              <a:t>cuvintele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conceptele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cheie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clare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76" name="Rectangle 275">
            <a:extLst>
              <a:ext uri="{FF2B5EF4-FFF2-40B4-BE49-F238E27FC236}">
                <a16:creationId xmlns:a16="http://schemas.microsoft.com/office/drawing/2014/main" id="{5640BD5E-6531-0749-AA60-BC7C096675A0}"/>
              </a:ext>
            </a:extLst>
          </p:cNvPr>
          <p:cNvSpPr/>
          <p:nvPr/>
        </p:nvSpPr>
        <p:spPr>
          <a:xfrm>
            <a:off x="-5382018" y="2408729"/>
            <a:ext cx="2162282"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se </a:t>
            </a:r>
            <a:r>
              <a:rPr lang="en-US" sz="1400" dirty="0" err="1">
                <a:solidFill>
                  <a:srgbClr val="000000"/>
                </a:solidFill>
                <a:latin typeface="Adobe Garamond Pro" panose="02020502060506020403" pitchFamily="18" charset="0"/>
              </a:rPr>
              <a:t>leagă</a:t>
            </a:r>
            <a:r>
              <a:rPr lang="en-US" sz="1400" dirty="0">
                <a:solidFill>
                  <a:srgbClr val="000000"/>
                </a:solidFill>
                <a:latin typeface="Adobe Garamond Pro" panose="02020502060506020403" pitchFamily="18" charset="0"/>
              </a:rPr>
              <a:t> de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lucruri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77" name="Rectangle 276">
            <a:extLst>
              <a:ext uri="{FF2B5EF4-FFF2-40B4-BE49-F238E27FC236}">
                <a16:creationId xmlns:a16="http://schemas.microsoft.com/office/drawing/2014/main" id="{8C00C443-88D2-6549-91CF-CB18AA4B0F92}"/>
              </a:ext>
            </a:extLst>
          </p:cNvPr>
          <p:cNvSpPr/>
          <p:nvPr/>
        </p:nvSpPr>
        <p:spPr>
          <a:xfrm>
            <a:off x="-5383928" y="3323559"/>
            <a:ext cx="2642450"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Listează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r>
              <a:rPr lang="en-US" sz="1400" dirty="0">
                <a:solidFill>
                  <a:srgbClr val="000000"/>
                </a:solidFill>
                <a:latin typeface="Adobe Garamond Pro" panose="02020502060506020403" pitchFamily="18" charset="0"/>
              </a:rPr>
              <a:t> pro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contra</a:t>
            </a:r>
            <a:endParaRPr lang="en-US" sz="1400" dirty="0">
              <a:solidFill>
                <a:srgbClr val="000000"/>
              </a:solidFill>
              <a:effectLst/>
              <a:latin typeface="Adobe Garamond Pro" panose="02020502060506020403" pitchFamily="18" charset="0"/>
            </a:endParaRPr>
          </a:p>
        </p:txBody>
      </p:sp>
      <p:sp>
        <p:nvSpPr>
          <p:cNvPr id="278" name="Rectangle 277">
            <a:extLst>
              <a:ext uri="{FF2B5EF4-FFF2-40B4-BE49-F238E27FC236}">
                <a16:creationId xmlns:a16="http://schemas.microsoft.com/office/drawing/2014/main" id="{A43E55A9-BB9E-C847-9A5C-B1C5EB18F45D}"/>
              </a:ext>
            </a:extLst>
          </p:cNvPr>
          <p:cNvSpPr/>
          <p:nvPr/>
        </p:nvSpPr>
        <p:spPr>
          <a:xfrm>
            <a:off x="-5383927" y="3552912"/>
            <a:ext cx="2642449"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Numără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evaluează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argumentele</a:t>
            </a:r>
            <a:endParaRPr lang="en-US" sz="1400" dirty="0">
              <a:solidFill>
                <a:srgbClr val="000000"/>
              </a:solidFill>
              <a:effectLst/>
              <a:latin typeface="Adobe Garamond Pro" panose="02020502060506020403" pitchFamily="18" charset="0"/>
            </a:endParaRPr>
          </a:p>
        </p:txBody>
      </p:sp>
      <p:sp>
        <p:nvSpPr>
          <p:cNvPr id="279" name="Rectangle 278">
            <a:extLst>
              <a:ext uri="{FF2B5EF4-FFF2-40B4-BE49-F238E27FC236}">
                <a16:creationId xmlns:a16="http://schemas.microsoft.com/office/drawing/2014/main" id="{08532177-E003-EC48-A57B-49F157A83017}"/>
              </a:ext>
            </a:extLst>
          </p:cNvPr>
          <p:cNvSpPr/>
          <p:nvPr/>
        </p:nvSpPr>
        <p:spPr>
          <a:xfrm>
            <a:off x="-5389609" y="3802731"/>
            <a:ext cx="2350195"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Gândește-te</a:t>
            </a:r>
            <a:r>
              <a:rPr lang="en-US" sz="1400" dirty="0">
                <a:solidFill>
                  <a:srgbClr val="000000"/>
                </a:solidFill>
                <a:latin typeface="Adobe Garamond Pro" panose="02020502060506020403" pitchFamily="18" charset="0"/>
              </a:rPr>
              <a:t> la </a:t>
            </a:r>
            <a:r>
              <a:rPr lang="en-US" sz="1400" dirty="0" err="1">
                <a:solidFill>
                  <a:srgbClr val="000000"/>
                </a:solidFill>
                <a:latin typeface="Adobe Garamond Pro" panose="02020502060506020403" pitchFamily="18" charset="0"/>
              </a:rPr>
              <a:t>ambele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părți</a:t>
            </a:r>
            <a:endParaRPr lang="en-US" sz="1400" dirty="0">
              <a:solidFill>
                <a:srgbClr val="000000"/>
              </a:solidFill>
              <a:effectLst/>
              <a:latin typeface="Adobe Garamond Pro" panose="02020502060506020403" pitchFamily="18" charset="0"/>
            </a:endParaRPr>
          </a:p>
        </p:txBody>
      </p:sp>
      <p:sp>
        <p:nvSpPr>
          <p:cNvPr id="280" name="Rectangle 279">
            <a:extLst>
              <a:ext uri="{FF2B5EF4-FFF2-40B4-BE49-F238E27FC236}">
                <a16:creationId xmlns:a16="http://schemas.microsoft.com/office/drawing/2014/main" id="{36EAE92E-0BD6-F84F-9911-F2B2C5378339}"/>
              </a:ext>
            </a:extLst>
          </p:cNvPr>
          <p:cNvSpPr/>
          <p:nvPr/>
        </p:nvSpPr>
        <p:spPr>
          <a:xfrm>
            <a:off x="-5375850" y="4018697"/>
            <a:ext cx="1917431" cy="307777"/>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contraexemple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81" name="Rectangle 280">
            <a:extLst>
              <a:ext uri="{FF2B5EF4-FFF2-40B4-BE49-F238E27FC236}">
                <a16:creationId xmlns:a16="http://schemas.microsoft.com/office/drawing/2014/main" id="{E97C667A-39E3-BC48-BE26-63B091CC4037}"/>
              </a:ext>
            </a:extLst>
          </p:cNvPr>
          <p:cNvSpPr/>
          <p:nvPr/>
        </p:nvSpPr>
        <p:spPr>
          <a:xfrm>
            <a:off x="-5406091" y="4733769"/>
            <a:ext cx="2759239"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Care sunt </a:t>
            </a:r>
            <a:r>
              <a:rPr lang="en-US" sz="1400" dirty="0" err="1">
                <a:solidFill>
                  <a:srgbClr val="000000"/>
                </a:solidFill>
                <a:latin typeface="Adobe Garamond Pro" panose="02020502060506020403" pitchFamily="18" charset="0"/>
              </a:rPr>
              <a:t>consecințele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principale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82" name="Rectangle 281">
            <a:extLst>
              <a:ext uri="{FF2B5EF4-FFF2-40B4-BE49-F238E27FC236}">
                <a16:creationId xmlns:a16="http://schemas.microsoft.com/office/drawing/2014/main" id="{FC862C57-4391-5849-922B-74276D438B5E}"/>
              </a:ext>
            </a:extLst>
          </p:cNvPr>
          <p:cNvSpPr/>
          <p:nvPr/>
        </p:nvSpPr>
        <p:spPr>
          <a:xfrm>
            <a:off x="-5414229" y="4949735"/>
            <a:ext cx="2662820"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Cum ne </a:t>
            </a:r>
            <a:r>
              <a:rPr lang="en-US" sz="1400" dirty="0" err="1">
                <a:solidFill>
                  <a:srgbClr val="000000"/>
                </a:solidFill>
                <a:latin typeface="Adobe Garamond Pro" panose="02020502060506020403" pitchFamily="18" charset="0"/>
              </a:rPr>
              <a:t>afectează</a:t>
            </a:r>
            <a:r>
              <a:rPr lang="en-US" sz="1400" dirty="0">
                <a:solidFill>
                  <a:srgbClr val="000000"/>
                </a:solidFill>
                <a:latin typeface="Adobe Garamond Pro" panose="02020502060506020403" pitchFamily="18" charset="0"/>
              </a:rPr>
              <a:t>? Este </a:t>
            </a:r>
            <a:r>
              <a:rPr lang="en-US" sz="1400" dirty="0" err="1">
                <a:solidFill>
                  <a:srgbClr val="000000"/>
                </a:solidFill>
                <a:latin typeface="Adobe Garamond Pro" panose="02020502060506020403" pitchFamily="18" charset="0"/>
              </a:rPr>
              <a:t>folositoare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83" name="Rectangle 282">
            <a:extLst>
              <a:ext uri="{FF2B5EF4-FFF2-40B4-BE49-F238E27FC236}">
                <a16:creationId xmlns:a16="http://schemas.microsoft.com/office/drawing/2014/main" id="{E4D8EFEA-632C-6941-AECA-682FC5C5252C}"/>
              </a:ext>
            </a:extLst>
          </p:cNvPr>
          <p:cNvSpPr/>
          <p:nvPr/>
        </p:nvSpPr>
        <p:spPr>
          <a:xfrm>
            <a:off x="-5406091" y="5165701"/>
            <a:ext cx="242751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Am </a:t>
            </a:r>
            <a:r>
              <a:rPr lang="en-US" sz="1400" dirty="0" err="1">
                <a:solidFill>
                  <a:srgbClr val="000000"/>
                </a:solidFill>
                <a:latin typeface="Adobe Garamond Pro" panose="02020502060506020403" pitchFamily="18" charset="0"/>
              </a:rPr>
              <a:t>aflat</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ceva</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nou</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și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interesant</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84" name="Rectangle 283">
            <a:extLst>
              <a:ext uri="{FF2B5EF4-FFF2-40B4-BE49-F238E27FC236}">
                <a16:creationId xmlns:a16="http://schemas.microsoft.com/office/drawing/2014/main" id="{E3218FDD-AC1E-6346-8E07-0D60037319BF}"/>
              </a:ext>
            </a:extLst>
          </p:cNvPr>
          <p:cNvSpPr/>
          <p:nvPr/>
        </p:nvSpPr>
        <p:spPr>
          <a:xfrm>
            <a:off x="-5414229" y="5657592"/>
            <a:ext cx="3287555" cy="307777"/>
          </a:xfrm>
          <a:prstGeom prst="rect">
            <a:avLst/>
          </a:prstGeom>
        </p:spPr>
        <p:txBody>
          <a:bodyPr wrap="square">
            <a:spAutoFit/>
          </a:bodyPr>
          <a:lstStyle/>
          <a:p>
            <a:r>
              <a:rPr lang="en-US" sz="1400" dirty="0">
                <a:solidFill>
                  <a:srgbClr val="000000"/>
                </a:solidFill>
                <a:latin typeface="Adobe Garamond Pro" panose="02020502060506020403" pitchFamily="18" charset="0"/>
              </a:rPr>
              <a:t>Ce </a:t>
            </a:r>
            <a:r>
              <a:rPr lang="en-US" sz="1400" dirty="0" err="1">
                <a:solidFill>
                  <a:srgbClr val="000000"/>
                </a:solidFill>
                <a:latin typeface="Adobe Garamond Pro" panose="02020502060506020403" pitchFamily="18" charset="0"/>
              </a:rPr>
              <a:t>alte</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informații</a:t>
            </a:r>
            <a:r>
              <a:rPr lang="en-US" sz="1400" dirty="0">
                <a:solidFill>
                  <a:srgbClr val="000000"/>
                </a:solidFill>
                <a:latin typeface="Adobe Garamond Pro" panose="02020502060506020403" pitchFamily="18" charset="0"/>
              </a:rPr>
              <a:t> pot fi </a:t>
            </a:r>
            <a:r>
              <a:rPr lang="en-US" sz="1400" dirty="0" err="1">
                <a:solidFill>
                  <a:srgbClr val="000000"/>
                </a:solidFill>
                <a:latin typeface="Adobe Garamond Pro" panose="02020502060506020403" pitchFamily="18" charset="0"/>
              </a:rPr>
              <a:t>relevante</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sp>
        <p:nvSpPr>
          <p:cNvPr id="285" name="Rectangle 284">
            <a:extLst>
              <a:ext uri="{FF2B5EF4-FFF2-40B4-BE49-F238E27FC236}">
                <a16:creationId xmlns:a16="http://schemas.microsoft.com/office/drawing/2014/main" id="{86566AB2-18B8-1741-9C5F-78CBB3EF6D0D}"/>
              </a:ext>
            </a:extLst>
          </p:cNvPr>
          <p:cNvSpPr/>
          <p:nvPr/>
        </p:nvSpPr>
        <p:spPr>
          <a:xfrm>
            <a:off x="-5414229" y="5901473"/>
            <a:ext cx="2990054" cy="523220"/>
          </a:xfrm>
          <a:prstGeom prst="rect">
            <a:avLst/>
          </a:prstGeom>
        </p:spPr>
        <p:txBody>
          <a:bodyPr wrap="square">
            <a:spAutoFit/>
          </a:bodyPr>
          <a:lstStyle/>
          <a:p>
            <a:r>
              <a:rPr lang="en-US" sz="1400" dirty="0" err="1">
                <a:solidFill>
                  <a:srgbClr val="000000"/>
                </a:solidFill>
                <a:latin typeface="Adobe Garamond Pro" panose="02020502060506020403" pitchFamily="18" charset="0"/>
              </a:rPr>
              <a:t>Există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cazuri</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similare</a:t>
            </a:r>
            <a:r>
              <a:rPr lang="en-US" sz="1400" dirty="0">
                <a:solidFill>
                  <a:srgbClr val="000000"/>
                </a:solidFill>
                <a:latin typeface="Adobe Garamond Pro" panose="02020502060506020403" pitchFamily="18" charset="0"/>
              </a:rPr>
              <a:t> la care </a:t>
            </a:r>
            <a:r>
              <a:rPr lang="en-US" sz="1400" dirty="0" err="1">
                <a:solidFill>
                  <a:srgbClr val="000000"/>
                </a:solidFill>
                <a:latin typeface="Adobe Garamond Pro" panose="02020502060506020403" pitchFamily="18" charset="0"/>
              </a:rPr>
              <a:t>să</a:t>
            </a:r>
            <a:r>
              <a:rPr lang="en-US" sz="1400" dirty="0">
                <a:solidFill>
                  <a:srgbClr val="000000"/>
                </a:solidFill>
                <a:latin typeface="Adobe Garamond Pro" panose="02020502060506020403" pitchFamily="18" charset="0"/>
              </a:rPr>
              <a:t> </a:t>
            </a:r>
            <a:r>
              <a:rPr lang="en-US" sz="1400" dirty="0" err="1">
                <a:solidFill>
                  <a:srgbClr val="000000"/>
                </a:solidFill>
                <a:latin typeface="Adobe Garamond Pro" panose="02020502060506020403" pitchFamily="18" charset="0"/>
              </a:rPr>
              <a:t>mă</a:t>
            </a:r>
            <a:r>
              <a:rPr lang="en-US" sz="1400" dirty="0">
                <a:solidFill>
                  <a:srgbClr val="000000"/>
                </a:solidFill>
                <a:latin typeface="Adobe Garamond Pro" panose="02020502060506020403" pitchFamily="18" charset="0"/>
              </a:rPr>
              <a:t> pot </a:t>
            </a:r>
            <a:r>
              <a:rPr lang="en-US" sz="1400" dirty="0" err="1">
                <a:solidFill>
                  <a:srgbClr val="000000"/>
                </a:solidFill>
                <a:latin typeface="Adobe Garamond Pro" panose="02020502060506020403" pitchFamily="18" charset="0"/>
              </a:rPr>
              <a:t>gândi</a:t>
            </a:r>
            <a:r>
              <a:rPr lang="en-US" sz="1400" dirty="0">
                <a:solidFill>
                  <a:srgbClr val="000000"/>
                </a:solidFill>
                <a:latin typeface="Adobe Garamond Pro" panose="02020502060506020403" pitchFamily="18" charset="0"/>
              </a:rPr>
              <a:t>?</a:t>
            </a:r>
            <a:endParaRPr lang="en-US" sz="1400" dirty="0">
              <a:solidFill>
                <a:srgbClr val="000000"/>
              </a:solidFill>
              <a:effectLst/>
              <a:latin typeface="Adobe Garamond Pro" panose="02020502060506020403" pitchFamily="18" charset="0"/>
            </a:endParaRPr>
          </a:p>
        </p:txBody>
      </p:sp>
      <p:cxnSp>
        <p:nvCxnSpPr>
          <p:cNvPr id="286" name="Straight Arrow Connector 285">
            <a:extLst>
              <a:ext uri="{FF2B5EF4-FFF2-40B4-BE49-F238E27FC236}">
                <a16:creationId xmlns:a16="http://schemas.microsoft.com/office/drawing/2014/main" id="{41227985-0739-3E41-8487-FC4598A56CBD}"/>
              </a:ext>
            </a:extLst>
          </p:cNvPr>
          <p:cNvCxnSpPr>
            <a:cxnSpLocks/>
          </p:cNvCxnSpPr>
          <p:nvPr/>
        </p:nvCxnSpPr>
        <p:spPr>
          <a:xfrm flipV="1">
            <a:off x="6495143" y="-2244928"/>
            <a:ext cx="330377" cy="56057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Straight Arrow Connector 286">
            <a:extLst>
              <a:ext uri="{FF2B5EF4-FFF2-40B4-BE49-F238E27FC236}">
                <a16:creationId xmlns:a16="http://schemas.microsoft.com/office/drawing/2014/main" id="{5838D185-BE6F-FB46-ABF8-1ACB1B7618E7}"/>
              </a:ext>
            </a:extLst>
          </p:cNvPr>
          <p:cNvCxnSpPr>
            <a:cxnSpLocks/>
          </p:cNvCxnSpPr>
          <p:nvPr/>
        </p:nvCxnSpPr>
        <p:spPr>
          <a:xfrm flipH="1" flipV="1">
            <a:off x="4999995" y="-2334706"/>
            <a:ext cx="276370" cy="3370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8" name="Straight Arrow Connector 287">
            <a:extLst>
              <a:ext uri="{FF2B5EF4-FFF2-40B4-BE49-F238E27FC236}">
                <a16:creationId xmlns:a16="http://schemas.microsoft.com/office/drawing/2014/main" id="{136E873E-0600-C544-897A-BD4B63FFFD06}"/>
              </a:ext>
            </a:extLst>
          </p:cNvPr>
          <p:cNvCxnSpPr>
            <a:cxnSpLocks/>
          </p:cNvCxnSpPr>
          <p:nvPr/>
        </p:nvCxnSpPr>
        <p:spPr>
          <a:xfrm flipH="1">
            <a:off x="3272795" y="8996179"/>
            <a:ext cx="337946" cy="3059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9" name="Straight Arrow Connector 288">
            <a:extLst>
              <a:ext uri="{FF2B5EF4-FFF2-40B4-BE49-F238E27FC236}">
                <a16:creationId xmlns:a16="http://schemas.microsoft.com/office/drawing/2014/main" id="{97A9A04B-D59D-6745-B862-030DCC977D9E}"/>
              </a:ext>
            </a:extLst>
          </p:cNvPr>
          <p:cNvCxnSpPr>
            <a:cxnSpLocks/>
          </p:cNvCxnSpPr>
          <p:nvPr/>
        </p:nvCxnSpPr>
        <p:spPr>
          <a:xfrm>
            <a:off x="4637181" y="9019802"/>
            <a:ext cx="410016" cy="4797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0" name="Straight Arrow Connector 289">
            <a:extLst>
              <a:ext uri="{FF2B5EF4-FFF2-40B4-BE49-F238E27FC236}">
                <a16:creationId xmlns:a16="http://schemas.microsoft.com/office/drawing/2014/main" id="{83072A76-0023-9A41-917D-173D87F4F985}"/>
              </a:ext>
            </a:extLst>
          </p:cNvPr>
          <p:cNvCxnSpPr>
            <a:cxnSpLocks/>
          </p:cNvCxnSpPr>
          <p:nvPr/>
        </p:nvCxnSpPr>
        <p:spPr>
          <a:xfrm flipV="1">
            <a:off x="8228542" y="-2809255"/>
            <a:ext cx="893532" cy="39434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Straight Arrow Connector 290">
            <a:extLst>
              <a:ext uri="{FF2B5EF4-FFF2-40B4-BE49-F238E27FC236}">
                <a16:creationId xmlns:a16="http://schemas.microsoft.com/office/drawing/2014/main" id="{88A18500-DF08-804A-8921-8E49BFED771F}"/>
              </a:ext>
            </a:extLst>
          </p:cNvPr>
          <p:cNvCxnSpPr>
            <a:cxnSpLocks/>
          </p:cNvCxnSpPr>
          <p:nvPr/>
        </p:nvCxnSpPr>
        <p:spPr>
          <a:xfrm flipV="1">
            <a:off x="7825904" y="-3572280"/>
            <a:ext cx="850126" cy="10189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Straight Arrow Connector 291">
            <a:extLst>
              <a:ext uri="{FF2B5EF4-FFF2-40B4-BE49-F238E27FC236}">
                <a16:creationId xmlns:a16="http://schemas.microsoft.com/office/drawing/2014/main" id="{0D290A1E-27A3-6A41-9967-DEDC21FF0C2A}"/>
              </a:ext>
            </a:extLst>
          </p:cNvPr>
          <p:cNvCxnSpPr>
            <a:cxnSpLocks/>
          </p:cNvCxnSpPr>
          <p:nvPr/>
        </p:nvCxnSpPr>
        <p:spPr>
          <a:xfrm flipV="1">
            <a:off x="7524566" y="-4082434"/>
            <a:ext cx="562595" cy="14358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3" name="Straight Arrow Connector 292">
            <a:extLst>
              <a:ext uri="{FF2B5EF4-FFF2-40B4-BE49-F238E27FC236}">
                <a16:creationId xmlns:a16="http://schemas.microsoft.com/office/drawing/2014/main" id="{A187A235-538F-D544-8F6C-1FB5BB79BA06}"/>
              </a:ext>
            </a:extLst>
          </p:cNvPr>
          <p:cNvCxnSpPr>
            <a:cxnSpLocks/>
          </p:cNvCxnSpPr>
          <p:nvPr/>
        </p:nvCxnSpPr>
        <p:spPr>
          <a:xfrm flipH="1" flipV="1">
            <a:off x="7087658" y="-4425792"/>
            <a:ext cx="77076" cy="18438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4" name="Straight Arrow Connector 293">
            <a:extLst>
              <a:ext uri="{FF2B5EF4-FFF2-40B4-BE49-F238E27FC236}">
                <a16:creationId xmlns:a16="http://schemas.microsoft.com/office/drawing/2014/main" id="{9D48CB95-0333-DF47-8332-395C26A2B291}"/>
              </a:ext>
            </a:extLst>
          </p:cNvPr>
          <p:cNvCxnSpPr/>
          <p:nvPr/>
        </p:nvCxnSpPr>
        <p:spPr>
          <a:xfrm flipH="1" flipV="1">
            <a:off x="4100286" y="-3538688"/>
            <a:ext cx="168729" cy="3449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5" name="Straight Arrow Connector 294">
            <a:extLst>
              <a:ext uri="{FF2B5EF4-FFF2-40B4-BE49-F238E27FC236}">
                <a16:creationId xmlns:a16="http://schemas.microsoft.com/office/drawing/2014/main" id="{78573DF7-4718-A745-B494-8002573D4D3E}"/>
              </a:ext>
            </a:extLst>
          </p:cNvPr>
          <p:cNvCxnSpPr>
            <a:cxnSpLocks/>
          </p:cNvCxnSpPr>
          <p:nvPr/>
        </p:nvCxnSpPr>
        <p:spPr>
          <a:xfrm flipH="1" flipV="1">
            <a:off x="3138168" y="-3236973"/>
            <a:ext cx="524410" cy="1784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6" name="Straight Arrow Connector 295">
            <a:extLst>
              <a:ext uri="{FF2B5EF4-FFF2-40B4-BE49-F238E27FC236}">
                <a16:creationId xmlns:a16="http://schemas.microsoft.com/office/drawing/2014/main" id="{138BF52E-4F01-2E42-8167-591BB2A4CE00}"/>
              </a:ext>
            </a:extLst>
          </p:cNvPr>
          <p:cNvCxnSpPr>
            <a:cxnSpLocks/>
          </p:cNvCxnSpPr>
          <p:nvPr/>
        </p:nvCxnSpPr>
        <p:spPr>
          <a:xfrm flipH="1">
            <a:off x="2481904" y="-2620588"/>
            <a:ext cx="863901" cy="1826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7" name="Straight Arrow Connector 296">
            <a:extLst>
              <a:ext uri="{FF2B5EF4-FFF2-40B4-BE49-F238E27FC236}">
                <a16:creationId xmlns:a16="http://schemas.microsoft.com/office/drawing/2014/main" id="{F89030EC-4048-D04B-83D2-3B19477BCC1D}"/>
              </a:ext>
            </a:extLst>
          </p:cNvPr>
          <p:cNvCxnSpPr>
            <a:cxnSpLocks/>
          </p:cNvCxnSpPr>
          <p:nvPr/>
        </p:nvCxnSpPr>
        <p:spPr>
          <a:xfrm flipH="1">
            <a:off x="2545561" y="-2405659"/>
            <a:ext cx="1117017" cy="6892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8" name="Straight Arrow Connector 297">
            <a:extLst>
              <a:ext uri="{FF2B5EF4-FFF2-40B4-BE49-F238E27FC236}">
                <a16:creationId xmlns:a16="http://schemas.microsoft.com/office/drawing/2014/main" id="{967BA9F6-6BEE-4842-94C9-3FE607BE471B}"/>
              </a:ext>
            </a:extLst>
          </p:cNvPr>
          <p:cNvCxnSpPr>
            <a:cxnSpLocks/>
          </p:cNvCxnSpPr>
          <p:nvPr/>
        </p:nvCxnSpPr>
        <p:spPr>
          <a:xfrm flipH="1">
            <a:off x="818361" y="9744170"/>
            <a:ext cx="901899" cy="2025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9" name="Straight Arrow Connector 298">
            <a:extLst>
              <a:ext uri="{FF2B5EF4-FFF2-40B4-BE49-F238E27FC236}">
                <a16:creationId xmlns:a16="http://schemas.microsoft.com/office/drawing/2014/main" id="{0E20A0E8-EACF-9B46-83DA-B03D9760AC1C}"/>
              </a:ext>
            </a:extLst>
          </p:cNvPr>
          <p:cNvCxnSpPr>
            <a:cxnSpLocks/>
          </p:cNvCxnSpPr>
          <p:nvPr/>
        </p:nvCxnSpPr>
        <p:spPr>
          <a:xfrm flipH="1">
            <a:off x="1410968" y="10203215"/>
            <a:ext cx="618562" cy="4498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0" name="Straight Arrow Connector 299">
            <a:extLst>
              <a:ext uri="{FF2B5EF4-FFF2-40B4-BE49-F238E27FC236}">
                <a16:creationId xmlns:a16="http://schemas.microsoft.com/office/drawing/2014/main" id="{406D0D02-A69B-A14B-A27F-B5CBE79269E8}"/>
              </a:ext>
            </a:extLst>
          </p:cNvPr>
          <p:cNvCxnSpPr>
            <a:cxnSpLocks/>
          </p:cNvCxnSpPr>
          <p:nvPr/>
        </p:nvCxnSpPr>
        <p:spPr>
          <a:xfrm>
            <a:off x="2776174" y="10393358"/>
            <a:ext cx="0" cy="69177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1" name="Straight Arrow Connector 300">
            <a:extLst>
              <a:ext uri="{FF2B5EF4-FFF2-40B4-BE49-F238E27FC236}">
                <a16:creationId xmlns:a16="http://schemas.microsoft.com/office/drawing/2014/main" id="{69A3E8C1-DC59-D948-80BA-57893B62CDFA}"/>
              </a:ext>
            </a:extLst>
          </p:cNvPr>
          <p:cNvCxnSpPr>
            <a:cxnSpLocks/>
          </p:cNvCxnSpPr>
          <p:nvPr/>
        </p:nvCxnSpPr>
        <p:spPr>
          <a:xfrm>
            <a:off x="6022736" y="10275266"/>
            <a:ext cx="176118" cy="59394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2" name="Straight Arrow Connector 301">
            <a:extLst>
              <a:ext uri="{FF2B5EF4-FFF2-40B4-BE49-F238E27FC236}">
                <a16:creationId xmlns:a16="http://schemas.microsoft.com/office/drawing/2014/main" id="{6364B8D1-BD9F-D448-A9F8-8D4E4D66DE30}"/>
              </a:ext>
            </a:extLst>
          </p:cNvPr>
          <p:cNvCxnSpPr/>
          <p:nvPr/>
        </p:nvCxnSpPr>
        <p:spPr>
          <a:xfrm>
            <a:off x="6561645" y="10184325"/>
            <a:ext cx="386463" cy="2079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776836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4207E1EAC69764FB0B79A433C79971C" ma:contentTypeVersion="0" ma:contentTypeDescription="Create a new document." ma:contentTypeScope="" ma:versionID="11b427d4d8305f45dae8cc5cf57c39e5">
  <xsd:schema xmlns:xsd="http://www.w3.org/2001/XMLSchema" xmlns:xs="http://www.w3.org/2001/XMLSchema" xmlns:p="http://schemas.microsoft.com/office/2006/metadata/properties" targetNamespace="http://schemas.microsoft.com/office/2006/metadata/properties" ma:root="true" ma:fieldsID="0967b7be50301903c78f9c39c6fd9af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9876A2F-6CCD-456A-BD7D-79835E9E0EFF}"/>
</file>

<file path=customXml/itemProps2.xml><?xml version="1.0" encoding="utf-8"?>
<ds:datastoreItem xmlns:ds="http://schemas.openxmlformats.org/officeDocument/2006/customXml" ds:itemID="{E55C8D88-FB35-41B9-86CE-67A02E8117BF}"/>
</file>

<file path=customXml/itemProps3.xml><?xml version="1.0" encoding="utf-8"?>
<ds:datastoreItem xmlns:ds="http://schemas.openxmlformats.org/officeDocument/2006/customXml" ds:itemID="{A451B73D-01E7-4269-BF0B-EE0C0134C54F}"/>
</file>

<file path=docProps/app.xml><?xml version="1.0" encoding="utf-8"?>
<Properties xmlns="http://schemas.openxmlformats.org/officeDocument/2006/extended-properties" xmlns:vt="http://schemas.openxmlformats.org/officeDocument/2006/docPropsVTypes">
  <TotalTime>0</TotalTime>
  <Words>4244</Words>
  <Application>Microsoft Macintosh PowerPoint</Application>
  <PresentationFormat>Widescreen</PresentationFormat>
  <Paragraphs>493</Paragraphs>
  <Slides>19</Slides>
  <Notes>19</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Adobe Garamond Pro</vt:lpstr>
      <vt:lpstr>Adobe Garamond Pro Bold</vt:lpstr>
      <vt:lpstr>Arial</vt:lpstr>
      <vt:lpstr>Calibri</vt:lpstr>
      <vt:lpstr>Calibri Light</vt:lpstr>
      <vt:lpstr>Garamond Premr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2021-10-07T10:17:03Z</dcterms:created>
  <dcterms:modified xsi:type="dcterms:W3CDTF">2021-10-07T16:09:08Z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0x010100C4207E1EAC69764FB0B79A433C79971C</vt:lpwstr>
  </property>
</Properties>
</file>

<file path=docProps/thumbnail.jpeg>
</file>